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1.jpg" ContentType="image/png"/>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56" r:id="rId2"/>
    <p:sldId id="257" r:id="rId3"/>
    <p:sldId id="278" r:id="rId4"/>
    <p:sldId id="279" r:id="rId5"/>
    <p:sldId id="274" r:id="rId6"/>
    <p:sldId id="273" r:id="rId7"/>
    <p:sldId id="281" r:id="rId8"/>
    <p:sldId id="285" r:id="rId9"/>
    <p:sldId id="286" r:id="rId10"/>
    <p:sldId id="263" r:id="rId11"/>
    <p:sldId id="287" r:id="rId12"/>
    <p:sldId id="264" r:id="rId13"/>
    <p:sldId id="265" r:id="rId14"/>
    <p:sldId id="270" r:id="rId15"/>
    <p:sldId id="269" r:id="rId16"/>
    <p:sldId id="271" r:id="rId17"/>
    <p:sldId id="261" r:id="rId18"/>
    <p:sldId id="284" r:id="rId19"/>
    <p:sldId id="28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6F0F1BB-B4DC-DCF7-CCBD-C89F84FFB5D7}" name="Lochlann Microsoft" initials="LM" userId="b0e641a60551ef7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44771" autoAdjust="0"/>
  </p:normalViewPr>
  <p:slideViewPr>
    <p:cSldViewPr snapToGrid="0">
      <p:cViewPr varScale="1">
        <p:scale>
          <a:sx n="110" d="100"/>
          <a:sy n="110" d="100"/>
        </p:scale>
        <p:origin x="576" y="126"/>
      </p:cViewPr>
      <p:guideLst/>
    </p:cSldViewPr>
  </p:slideViewPr>
  <p:notesTextViewPr>
    <p:cViewPr>
      <p:scale>
        <a:sx n="3" d="2"/>
        <a:sy n="3" d="2"/>
      </p:scale>
      <p:origin x="0" y="0"/>
    </p:cViewPr>
  </p:notesTextViewPr>
  <p:notesViewPr>
    <p:cSldViewPr snapToGrid="0">
      <p:cViewPr varScale="1">
        <p:scale>
          <a:sx n="87" d="100"/>
          <a:sy n="87" d="100"/>
        </p:scale>
        <p:origin x="384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microsoft.com/office/2018/10/relationships/authors" Targe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A86C81E3-E376-F36D-5BA0-B6CC68918AD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C86E6B5-6562-07B8-1350-476E22CEA0C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BFE4867-EDCB-4725-A5E6-B44143FB1D9B}" type="datetimeFigureOut">
              <a:rPr lang="en-US" smtClean="0"/>
              <a:t>14-Apr-23</a:t>
            </a:fld>
            <a:endParaRPr lang="en-US"/>
          </a:p>
        </p:txBody>
      </p:sp>
      <p:sp>
        <p:nvSpPr>
          <p:cNvPr id="4" name="Footer Placeholder 3">
            <a:extLst>
              <a:ext uri="{FF2B5EF4-FFF2-40B4-BE49-F238E27FC236}">
                <a16:creationId xmlns:a16="http://schemas.microsoft.com/office/drawing/2014/main" id="{7D13AA8F-86F3-7E8F-CBF6-EA2703DEA2D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231F0465-C056-C388-032A-7C1E211927D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37D3F58-AEEC-4F41-9F22-DD439C87950E}" type="slidenum">
              <a:rPr lang="en-US" smtClean="0"/>
              <a:t>‹#›</a:t>
            </a:fld>
            <a:endParaRPr lang="en-US"/>
          </a:p>
        </p:txBody>
      </p:sp>
    </p:spTree>
    <p:extLst>
      <p:ext uri="{BB962C8B-B14F-4D97-AF65-F5344CB8AC3E}">
        <p14:creationId xmlns:p14="http://schemas.microsoft.com/office/powerpoint/2010/main" val="1000917154"/>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01-05T00:10:01.528"/>
    </inkml:context>
    <inkml:brush xml:id="br0">
      <inkml:brushProperty name="width" value="0.05" units="cm"/>
      <inkml:brushProperty name="height" value="0.05" units="cm"/>
    </inkml:brush>
  </inkml:definitions>
  <inkml:trace contextRef="#ctx0" brushRef="#br0">0 0 24575,'0'0'-8191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0149F2B-8500-4090-8EE6-EAB5B5997BD1}" type="datetimeFigureOut">
              <a:rPr lang="en-US" smtClean="0"/>
              <a:t>14-Apr-23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0DBE17-9B85-49C5-9C90-CE0D294BC189}" type="slidenum">
              <a:rPr lang="en-US" smtClean="0"/>
              <a:t>‹#›</a:t>
            </a:fld>
            <a:endParaRPr lang="en-US"/>
          </a:p>
        </p:txBody>
      </p:sp>
    </p:spTree>
    <p:extLst>
      <p:ext uri="{BB962C8B-B14F-4D97-AF65-F5344CB8AC3E}">
        <p14:creationId xmlns:p14="http://schemas.microsoft.com/office/powerpoint/2010/main" val="431438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highlight>
                  <a:srgbClr val="00FF00"/>
                </a:highlight>
              </a:rPr>
              <a:t>Hello, as you know my name is Lochlann O Neill.</a:t>
            </a:r>
          </a:p>
          <a:p>
            <a:endParaRPr lang="en-GB" dirty="0">
              <a:highlight>
                <a:srgbClr val="00FF00"/>
              </a:highlight>
            </a:endParaRPr>
          </a:p>
          <a:p>
            <a:r>
              <a:rPr lang="en-GB" dirty="0">
                <a:highlight>
                  <a:srgbClr val="00FF00"/>
                </a:highlight>
              </a:rPr>
              <a:t>My project is about Streamlining the design and implementation process of dynamic three-dimensional game development.</a:t>
            </a:r>
            <a:endParaRPr lang="en-US" dirty="0">
              <a:highlight>
                <a:srgbClr val="00FF00"/>
              </a:highlight>
            </a:endParaRPr>
          </a:p>
        </p:txBody>
      </p:sp>
      <p:sp>
        <p:nvSpPr>
          <p:cNvPr id="4" name="Slide Number Placeholder 3"/>
          <p:cNvSpPr>
            <a:spLocks noGrp="1"/>
          </p:cNvSpPr>
          <p:nvPr>
            <p:ph type="sldNum" sz="quarter" idx="5"/>
          </p:nvPr>
        </p:nvSpPr>
        <p:spPr/>
        <p:txBody>
          <a:bodyPr/>
          <a:lstStyle/>
          <a:p>
            <a:fld id="{6A0DBE17-9B85-49C5-9C90-CE0D294BC189}" type="slidenum">
              <a:rPr lang="en-US" smtClean="0"/>
              <a:t>1</a:t>
            </a:fld>
            <a:endParaRPr lang="en-US"/>
          </a:p>
        </p:txBody>
      </p:sp>
    </p:spTree>
    <p:extLst>
      <p:ext uri="{BB962C8B-B14F-4D97-AF65-F5344CB8AC3E}">
        <p14:creationId xmlns:p14="http://schemas.microsoft.com/office/powerpoint/2010/main" val="18448853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00FF00"/>
                </a:highlight>
              </a:rPr>
              <a:t>You can see most of my functional requirements here. They’re the specific functions and capabilities of the game.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highlight>
                <a:srgbClr val="00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00FF00"/>
                </a:highlight>
              </a:rPr>
              <a:t>I can’t talk about each one thought because I’m kind of of short on time.</a:t>
            </a:r>
          </a:p>
        </p:txBody>
      </p:sp>
      <p:sp>
        <p:nvSpPr>
          <p:cNvPr id="4" name="Slide Number Placeholder 3"/>
          <p:cNvSpPr>
            <a:spLocks noGrp="1"/>
          </p:cNvSpPr>
          <p:nvPr>
            <p:ph type="sldNum" sz="quarter" idx="5"/>
          </p:nvPr>
        </p:nvSpPr>
        <p:spPr/>
        <p:txBody>
          <a:bodyPr/>
          <a:lstStyle/>
          <a:p>
            <a:fld id="{6A0DBE17-9B85-49C5-9C90-CE0D294BC189}" type="slidenum">
              <a:rPr lang="en-US" smtClean="0"/>
              <a:t>10</a:t>
            </a:fld>
            <a:endParaRPr lang="en-US"/>
          </a:p>
        </p:txBody>
      </p:sp>
    </p:spTree>
    <p:extLst>
      <p:ext uri="{BB962C8B-B14F-4D97-AF65-F5344CB8AC3E}">
        <p14:creationId xmlns:p14="http://schemas.microsoft.com/office/powerpoint/2010/main" val="11134877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00FF00"/>
                </a:highlight>
              </a:rPr>
              <a:t>The Non-functional requirements are what determine the overall quality of the game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highlight>
                <a:srgbClr val="00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00FF00"/>
                </a:highlight>
              </a:rPr>
              <a:t>But again, I can’t talk about each one here because of a shortage on time.</a:t>
            </a:r>
          </a:p>
        </p:txBody>
      </p:sp>
      <p:sp>
        <p:nvSpPr>
          <p:cNvPr id="4" name="Slide Number Placeholder 3"/>
          <p:cNvSpPr>
            <a:spLocks noGrp="1"/>
          </p:cNvSpPr>
          <p:nvPr>
            <p:ph type="sldNum" sz="quarter" idx="5"/>
          </p:nvPr>
        </p:nvSpPr>
        <p:spPr/>
        <p:txBody>
          <a:bodyPr/>
          <a:lstStyle/>
          <a:p>
            <a:fld id="{6A0DBE17-9B85-49C5-9C90-CE0D294BC189}" type="slidenum">
              <a:rPr lang="en-US" smtClean="0"/>
              <a:t>11</a:t>
            </a:fld>
            <a:endParaRPr lang="en-US"/>
          </a:p>
        </p:txBody>
      </p:sp>
    </p:spTree>
    <p:extLst>
      <p:ext uri="{BB962C8B-B14F-4D97-AF65-F5344CB8AC3E}">
        <p14:creationId xmlns:p14="http://schemas.microsoft.com/office/powerpoint/2010/main" val="27772942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00FF00"/>
                </a:highlight>
              </a:rPr>
              <a:t>(Clearly show how you plan to implement your project and discuss how you will address the implementation risks)</a:t>
            </a:r>
          </a:p>
          <a:p>
            <a:endParaRPr lang="en-US" dirty="0">
              <a:highlight>
                <a:srgbClr val="00FF00"/>
              </a:highlight>
            </a:endParaRPr>
          </a:p>
          <a:p>
            <a:r>
              <a:rPr lang="en-US" dirty="0">
                <a:highlight>
                  <a:srgbClr val="00FF00"/>
                </a:highlight>
              </a:rPr>
              <a:t>Now I’m going to talk about how I’m going to plan and actually implement this project.</a:t>
            </a:r>
          </a:p>
        </p:txBody>
      </p:sp>
      <p:sp>
        <p:nvSpPr>
          <p:cNvPr id="4" name="Slide Number Placeholder 3"/>
          <p:cNvSpPr>
            <a:spLocks noGrp="1"/>
          </p:cNvSpPr>
          <p:nvPr>
            <p:ph type="sldNum" sz="quarter" idx="5"/>
          </p:nvPr>
        </p:nvSpPr>
        <p:spPr/>
        <p:txBody>
          <a:bodyPr/>
          <a:lstStyle/>
          <a:p>
            <a:fld id="{6A0DBE17-9B85-49C5-9C90-CE0D294BC189}" type="slidenum">
              <a:rPr lang="en-US" smtClean="0"/>
              <a:t>12</a:t>
            </a:fld>
            <a:endParaRPr lang="en-US"/>
          </a:p>
        </p:txBody>
      </p:sp>
    </p:spTree>
    <p:extLst>
      <p:ext uri="{BB962C8B-B14F-4D97-AF65-F5344CB8AC3E}">
        <p14:creationId xmlns:p14="http://schemas.microsoft.com/office/powerpoint/2010/main" val="34278663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00FF00"/>
                </a:highlight>
              </a:rPr>
              <a:t>I’ll be making extensive use of the Agile Methodology throughout the implementation phase.</a:t>
            </a:r>
          </a:p>
          <a:p>
            <a:endParaRPr lang="en-US" dirty="0">
              <a:highlight>
                <a:srgbClr val="00FF00"/>
              </a:highlight>
            </a:endParaRPr>
          </a:p>
          <a:p>
            <a:r>
              <a:rPr lang="en-US" dirty="0">
                <a:highlight>
                  <a:srgbClr val="00FF00"/>
                </a:highlight>
              </a:rPr>
              <a:t>As you can see in the images to the right, I’m going to keep a guideline of each specific feature I plan on developing. All of these specific features are going to </a:t>
            </a:r>
            <a:r>
              <a:rPr lang="en-US" dirty="0" err="1">
                <a:highlight>
                  <a:srgbClr val="00FF00"/>
                </a:highlight>
              </a:rPr>
              <a:t>to</a:t>
            </a:r>
            <a:r>
              <a:rPr lang="en-US" dirty="0">
                <a:highlight>
                  <a:srgbClr val="00FF00"/>
                </a:highlight>
              </a:rPr>
              <a:t> be lumped together in Sprints which are going to be completed in regular intervals, as is standard with Agile development. A Kanban board is going to be used to separate each deliverable feature into categories; </a:t>
            </a:r>
            <a:r>
              <a:rPr lang="en-US" dirty="0" err="1">
                <a:highlight>
                  <a:srgbClr val="00FF00"/>
                </a:highlight>
              </a:rPr>
              <a:t>todo</a:t>
            </a:r>
            <a:r>
              <a:rPr lang="en-US" dirty="0">
                <a:highlight>
                  <a:srgbClr val="00FF00"/>
                </a:highlight>
              </a:rPr>
              <a:t>, in progress, and done.</a:t>
            </a:r>
          </a:p>
          <a:p>
            <a:endParaRPr lang="en-US" dirty="0">
              <a:highlight>
                <a:srgbClr val="00FF00"/>
              </a:highlight>
            </a:endParaRPr>
          </a:p>
          <a:p>
            <a:r>
              <a:rPr lang="en-US" dirty="0">
                <a:highlight>
                  <a:srgbClr val="00FF00"/>
                </a:highlight>
              </a:rPr>
              <a:t>Semantic versioning shows where the state of the game is currently at. By using GitHub commits for version control, I can define each push as being a Major, Minor, or Patch. For the scope of this project, each sprint will be defined as Major, each deliverable will be considered minor, and everything in between will be considered a patch. So the final result should be something along the lines of 3.10.32</a:t>
            </a:r>
          </a:p>
        </p:txBody>
      </p:sp>
      <p:sp>
        <p:nvSpPr>
          <p:cNvPr id="4" name="Slide Number Placeholder 3"/>
          <p:cNvSpPr>
            <a:spLocks noGrp="1"/>
          </p:cNvSpPr>
          <p:nvPr>
            <p:ph type="sldNum" sz="quarter" idx="5"/>
          </p:nvPr>
        </p:nvSpPr>
        <p:spPr/>
        <p:txBody>
          <a:bodyPr/>
          <a:lstStyle/>
          <a:p>
            <a:fld id="{6A0DBE17-9B85-49C5-9C90-CE0D294BC189}" type="slidenum">
              <a:rPr lang="en-US" smtClean="0"/>
              <a:t>13</a:t>
            </a:fld>
            <a:endParaRPr lang="en-US"/>
          </a:p>
        </p:txBody>
      </p:sp>
    </p:spTree>
    <p:extLst>
      <p:ext uri="{BB962C8B-B14F-4D97-AF65-F5344CB8AC3E}">
        <p14:creationId xmlns:p14="http://schemas.microsoft.com/office/powerpoint/2010/main" val="13103699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00FF00"/>
                </a:highlight>
              </a:rPr>
              <a:t>During the design phase, its always a good idea to first create some paper prototypes.</a:t>
            </a:r>
          </a:p>
          <a:p>
            <a:endParaRPr lang="en-US" dirty="0">
              <a:highlight>
                <a:srgbClr val="00FF00"/>
              </a:highlight>
            </a:endParaRPr>
          </a:p>
          <a:p>
            <a:r>
              <a:rPr lang="en-US" dirty="0">
                <a:highlight>
                  <a:srgbClr val="00FF00"/>
                </a:highlight>
              </a:rPr>
              <a:t>They’re a cheap and fast way of easily portraying the basic elements of the intended final result of a project, like individual UI components and general interactivity concepts.</a:t>
            </a:r>
          </a:p>
          <a:p>
            <a:endParaRPr lang="en-US" dirty="0">
              <a:highlight>
                <a:srgbClr val="00FF00"/>
              </a:highlight>
            </a:endParaRPr>
          </a:p>
          <a:p>
            <a:r>
              <a:rPr lang="en-US" dirty="0">
                <a:highlight>
                  <a:srgbClr val="00FF00"/>
                </a:highlight>
              </a:rPr>
              <a:t>They’ll save a lot of time in the future, because its better to make corrections on a piece of paper than an entire complex codebase.</a:t>
            </a:r>
          </a:p>
          <a:p>
            <a:endParaRPr lang="en-US" dirty="0">
              <a:highlight>
                <a:srgbClr val="00FF00"/>
              </a:highlight>
            </a:endParaRPr>
          </a:p>
          <a:p>
            <a:r>
              <a:rPr lang="en-US" dirty="0">
                <a:highlight>
                  <a:srgbClr val="00FF00"/>
                </a:highlight>
              </a:rPr>
              <a:t>As you can see to the right, my sister made some paper prototype for my game based on my description and rough drawings. I thought they were pretty cool because you can actually move the components around how you see fit.</a:t>
            </a:r>
          </a:p>
        </p:txBody>
      </p:sp>
      <p:sp>
        <p:nvSpPr>
          <p:cNvPr id="4" name="Slide Number Placeholder 3"/>
          <p:cNvSpPr>
            <a:spLocks noGrp="1"/>
          </p:cNvSpPr>
          <p:nvPr>
            <p:ph type="sldNum" sz="quarter" idx="5"/>
          </p:nvPr>
        </p:nvSpPr>
        <p:spPr/>
        <p:txBody>
          <a:bodyPr/>
          <a:lstStyle/>
          <a:p>
            <a:fld id="{6A0DBE17-9B85-49C5-9C90-CE0D294BC189}" type="slidenum">
              <a:rPr lang="en-US" smtClean="0"/>
              <a:t>14</a:t>
            </a:fld>
            <a:endParaRPr lang="en-US"/>
          </a:p>
        </p:txBody>
      </p:sp>
    </p:spTree>
    <p:extLst>
      <p:ext uri="{BB962C8B-B14F-4D97-AF65-F5344CB8AC3E}">
        <p14:creationId xmlns:p14="http://schemas.microsoft.com/office/powerpoint/2010/main" val="42729338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00FF00"/>
                </a:highlight>
              </a:rPr>
              <a:t>A couple of years ago, me and my brother tried to learn how to use Blender for fun. As you can see, the model on screen was our attempt at creating an enemy character. Although it has been some time, I’m sure I can easily pick up where I left off.</a:t>
            </a:r>
          </a:p>
          <a:p>
            <a:endParaRPr lang="en-US" dirty="0">
              <a:highlight>
                <a:srgbClr val="00FF00"/>
              </a:highlight>
            </a:endParaRPr>
          </a:p>
          <a:p>
            <a:r>
              <a:rPr lang="en-US" dirty="0">
                <a:highlight>
                  <a:srgbClr val="00FF00"/>
                </a:highlight>
              </a:rPr>
              <a:t>Something I must learn though, is how to properly add a bone structure to the model’s skeletal mesh. This should allow the model to move around in a realistic way, moving their limbs as they do so. I’m sure there are many tutorials online showing how to do this properly.</a:t>
            </a:r>
          </a:p>
          <a:p>
            <a:endParaRPr lang="en-US" dirty="0">
              <a:highlight>
                <a:srgbClr val="00FF00"/>
              </a:highlight>
            </a:endParaRPr>
          </a:p>
          <a:p>
            <a:r>
              <a:rPr lang="en-US" dirty="0">
                <a:highlight>
                  <a:srgbClr val="00FF00"/>
                </a:highlight>
              </a:rPr>
              <a:t>But I understand that I may not have time to create all of the art in my game, since I will be under extreme time constraints. So I may end up using a lot of referenced art instead. I do want to have at least one original model, just as a proof of concept.</a:t>
            </a:r>
          </a:p>
        </p:txBody>
      </p:sp>
      <p:sp>
        <p:nvSpPr>
          <p:cNvPr id="4" name="Slide Number Placeholder 3"/>
          <p:cNvSpPr>
            <a:spLocks noGrp="1"/>
          </p:cNvSpPr>
          <p:nvPr>
            <p:ph type="sldNum" sz="quarter" idx="5"/>
          </p:nvPr>
        </p:nvSpPr>
        <p:spPr/>
        <p:txBody>
          <a:bodyPr/>
          <a:lstStyle/>
          <a:p>
            <a:fld id="{6A0DBE17-9B85-49C5-9C90-CE0D294BC189}" type="slidenum">
              <a:rPr lang="en-US" smtClean="0"/>
              <a:t>15</a:t>
            </a:fld>
            <a:endParaRPr lang="en-US"/>
          </a:p>
        </p:txBody>
      </p:sp>
    </p:spTree>
    <p:extLst>
      <p:ext uri="{BB962C8B-B14F-4D97-AF65-F5344CB8AC3E}">
        <p14:creationId xmlns:p14="http://schemas.microsoft.com/office/powerpoint/2010/main" val="2868146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00FF00"/>
                </a:highlight>
              </a:rPr>
              <a:t>Unity is an open-source game engine that I’ll be using throughout all stages of my implementation phase.</a:t>
            </a:r>
          </a:p>
          <a:p>
            <a:endParaRPr lang="en-US" dirty="0">
              <a:highlight>
                <a:srgbClr val="00FF00"/>
              </a:highlight>
            </a:endParaRPr>
          </a:p>
          <a:p>
            <a:r>
              <a:rPr lang="en-US" dirty="0">
                <a:highlight>
                  <a:srgbClr val="00FF00"/>
                </a:highlight>
              </a:rPr>
              <a:t>Objects are data structures that represent characters or props in a game. The 3D model I mentioned before will become a game object when imported to unity.</a:t>
            </a:r>
          </a:p>
          <a:p>
            <a:endParaRPr lang="en-US" dirty="0">
              <a:highlight>
                <a:srgbClr val="00FF00"/>
              </a:highlight>
            </a:endParaRPr>
          </a:p>
          <a:p>
            <a:r>
              <a:rPr lang="en-US" dirty="0">
                <a:highlight>
                  <a:srgbClr val="00FF00"/>
                </a:highlight>
              </a:rPr>
              <a:t>Materials are what give an object an appearance, also known as skins. I can determine things like shininess, transparency, and reflectivity.</a:t>
            </a:r>
          </a:p>
          <a:p>
            <a:endParaRPr lang="en-US" dirty="0">
              <a:highlight>
                <a:srgbClr val="00FF00"/>
              </a:highlight>
            </a:endParaRPr>
          </a:p>
          <a:p>
            <a:r>
              <a:rPr lang="en-US" dirty="0">
                <a:highlight>
                  <a:srgbClr val="00FF00"/>
                </a:highlight>
              </a:rPr>
              <a:t>Scenes are collections of game objects. It is like a stage that presents everything in the current instance to the developer.</a:t>
            </a:r>
          </a:p>
          <a:p>
            <a:endParaRPr lang="en-US" dirty="0">
              <a:highlight>
                <a:srgbClr val="00FF00"/>
              </a:highlight>
            </a:endParaRPr>
          </a:p>
          <a:p>
            <a:r>
              <a:rPr lang="en-US" dirty="0">
                <a:highlight>
                  <a:srgbClr val="00FF00"/>
                </a:highlight>
              </a:rPr>
              <a:t>Scripts are what dictate the </a:t>
            </a:r>
            <a:r>
              <a:rPr lang="en-US" dirty="0" err="1">
                <a:highlight>
                  <a:srgbClr val="00FF00"/>
                </a:highlight>
              </a:rPr>
              <a:t>behaviours</a:t>
            </a:r>
            <a:r>
              <a:rPr lang="en-US" dirty="0">
                <a:highlight>
                  <a:srgbClr val="00FF00"/>
                </a:highlight>
              </a:rPr>
              <a:t> of objects. This is where I’ll be using functions like ‘start()’ and ‘update()’ to enable objects to perform actions, like controlling movement and handling collisions.</a:t>
            </a:r>
          </a:p>
          <a:p>
            <a:endParaRPr lang="en-US" dirty="0">
              <a:highlight>
                <a:srgbClr val="00FF00"/>
              </a:highlight>
            </a:endParaRPr>
          </a:p>
          <a:p>
            <a:r>
              <a:rPr lang="en-US" dirty="0">
                <a:highlight>
                  <a:srgbClr val="00FF00"/>
                </a:highlight>
              </a:rPr>
              <a:t>I’ve already finished a couple official Unity </a:t>
            </a:r>
            <a:r>
              <a:rPr lang="en-US" dirty="0" err="1">
                <a:highlight>
                  <a:srgbClr val="00FF00"/>
                </a:highlight>
              </a:rPr>
              <a:t>turorials</a:t>
            </a:r>
            <a:r>
              <a:rPr lang="en-US" dirty="0">
                <a:highlight>
                  <a:srgbClr val="00FF00"/>
                </a:highlight>
              </a:rPr>
              <a:t> like roll-a-ball and create-with-code to familiarize myself with interface navigation and implementation concepts.</a:t>
            </a:r>
          </a:p>
        </p:txBody>
      </p:sp>
      <p:sp>
        <p:nvSpPr>
          <p:cNvPr id="4" name="Slide Number Placeholder 3"/>
          <p:cNvSpPr>
            <a:spLocks noGrp="1"/>
          </p:cNvSpPr>
          <p:nvPr>
            <p:ph type="sldNum" sz="quarter" idx="5"/>
          </p:nvPr>
        </p:nvSpPr>
        <p:spPr/>
        <p:txBody>
          <a:bodyPr/>
          <a:lstStyle/>
          <a:p>
            <a:fld id="{6A0DBE17-9B85-49C5-9C90-CE0D294BC189}" type="slidenum">
              <a:rPr lang="en-US" smtClean="0"/>
              <a:t>16</a:t>
            </a:fld>
            <a:endParaRPr lang="en-US"/>
          </a:p>
        </p:txBody>
      </p:sp>
    </p:spTree>
    <p:extLst>
      <p:ext uri="{BB962C8B-B14F-4D97-AF65-F5344CB8AC3E}">
        <p14:creationId xmlns:p14="http://schemas.microsoft.com/office/powerpoint/2010/main" val="37288025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50"/>
            <a:ext cx="5486400" cy="4181590"/>
          </a:xfrm>
        </p:spPr>
        <p:txBody>
          <a:bodyPr/>
          <a:lstStyle/>
          <a:p>
            <a:r>
              <a:rPr lang="en-US" dirty="0">
                <a:highlight>
                  <a:srgbClr val="00FF00"/>
                </a:highlight>
              </a:rPr>
              <a:t>Now, there’s obviously a lot of risks associated with projects such as this. </a:t>
            </a:r>
          </a:p>
          <a:p>
            <a:endParaRPr lang="en-US" dirty="0">
              <a:highlight>
                <a:srgbClr val="00FF00"/>
              </a:highlight>
            </a:endParaRPr>
          </a:p>
          <a:p>
            <a:r>
              <a:rPr lang="en-US" dirty="0">
                <a:highlight>
                  <a:srgbClr val="00FF00"/>
                </a:highlight>
              </a:rPr>
              <a:t>Throughout the project, I may feel an overwhelming sense of impending deadlines. This is why I’m going to have to do my best to stay on top of my workload at all times throughout the next semester.</a:t>
            </a:r>
          </a:p>
          <a:p>
            <a:endParaRPr lang="en-US" dirty="0">
              <a:highlight>
                <a:srgbClr val="00FF00"/>
              </a:highlight>
            </a:endParaRPr>
          </a:p>
          <a:p>
            <a:r>
              <a:rPr lang="en-US" dirty="0">
                <a:highlight>
                  <a:srgbClr val="00FF00"/>
                </a:highlight>
              </a:rPr>
              <a:t>I may not have access to specific resources needed to complete certain aspects of development. This could range from anything between no acceptable game art to no sufficient learning material.</a:t>
            </a:r>
          </a:p>
          <a:p>
            <a:endParaRPr lang="en-US" dirty="0">
              <a:highlight>
                <a:srgbClr val="00FF00"/>
              </a:highlight>
            </a:endParaRPr>
          </a:p>
          <a:p>
            <a:r>
              <a:rPr lang="en-US" dirty="0">
                <a:highlight>
                  <a:srgbClr val="00FF00"/>
                </a:highlight>
              </a:rPr>
              <a:t>As development progresses, I may find that the scope of the project keeps increasing. Although I feel like I already planned for all the required deliverables, I may find that they are not enough to present a working game.</a:t>
            </a:r>
          </a:p>
          <a:p>
            <a:endParaRPr lang="en-US" dirty="0">
              <a:highlight>
                <a:srgbClr val="00FF00"/>
              </a:highlight>
            </a:endParaRPr>
          </a:p>
          <a:p>
            <a:r>
              <a:rPr lang="en-US" dirty="0">
                <a:highlight>
                  <a:srgbClr val="00FF00"/>
                </a:highlight>
              </a:rPr>
              <a:t>When I get to the stage where I can present a working high-fidelity prototype, I may find that the quality of the game is lacking. I’ll have to develop interesting dynamics to keep the game engaging.</a:t>
            </a:r>
          </a:p>
          <a:p>
            <a:endParaRPr lang="en-US" dirty="0">
              <a:highlight>
                <a:srgbClr val="00FF00"/>
              </a:highlight>
            </a:endParaRPr>
          </a:p>
          <a:p>
            <a:r>
              <a:rPr lang="en-US" dirty="0">
                <a:highlight>
                  <a:srgbClr val="00FF00"/>
                </a:highlight>
              </a:rPr>
              <a:t>To do this, I also have to remember to regularly conduct third party playtesting to make sure the this quality is kept to an acceptable standard.</a:t>
            </a:r>
          </a:p>
        </p:txBody>
      </p:sp>
      <p:sp>
        <p:nvSpPr>
          <p:cNvPr id="4" name="Slide Number Placeholder 3"/>
          <p:cNvSpPr>
            <a:spLocks noGrp="1"/>
          </p:cNvSpPr>
          <p:nvPr>
            <p:ph type="sldNum" sz="quarter" idx="5"/>
          </p:nvPr>
        </p:nvSpPr>
        <p:spPr/>
        <p:txBody>
          <a:bodyPr/>
          <a:lstStyle/>
          <a:p>
            <a:fld id="{6A0DBE17-9B85-49C5-9C90-CE0D294BC189}" type="slidenum">
              <a:rPr lang="en-US" smtClean="0"/>
              <a:t>17</a:t>
            </a:fld>
            <a:endParaRPr lang="en-US"/>
          </a:p>
        </p:txBody>
      </p:sp>
    </p:spTree>
    <p:extLst>
      <p:ext uri="{BB962C8B-B14F-4D97-AF65-F5344CB8AC3E}">
        <p14:creationId xmlns:p14="http://schemas.microsoft.com/office/powerpoint/2010/main" val="15986010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00FF00"/>
                </a:highlight>
              </a:rPr>
              <a:t>(Clearly state what you have learned from the research phase)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highlight>
                <a:srgbClr val="00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00FF00"/>
                </a:highlight>
              </a:rPr>
              <a:t>After researching about this topic, its definitely clear that this is going to be a difficult and especially long task, that </a:t>
            </a:r>
            <a:r>
              <a:rPr lang="en-US" b="1" dirty="0" err="1">
                <a:highlight>
                  <a:srgbClr val="00FF00"/>
                </a:highlight>
              </a:rPr>
              <a:t>im</a:t>
            </a:r>
            <a:r>
              <a:rPr lang="en-US" b="1" dirty="0">
                <a:highlight>
                  <a:srgbClr val="00FF00"/>
                </a:highlight>
              </a:rPr>
              <a:t> going to have to put a lot of time into. On the other hand, in the unlikely occurrence that I finish early, I may even add some extra functionality to the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highlight>
                <a:srgbClr val="00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00FF00"/>
                </a:highlight>
              </a:rPr>
              <a:t>The importance of planning was really outlined to me. If I were to start implementation without research, I would be completely lost. As Abraham Lincoln once said, “If I had 6 hours to chop down a tree, I’d spend at least the first 4 sharpening the axe”.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highlight>
                <a:srgbClr val="00FF00"/>
              </a:highligh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00FF00"/>
                </a:highlight>
              </a:rPr>
              <a:t>All in all, this project aims to provide a practical application of the theoretical and practical knowledge I gained throughout my time at MTU and through individual research.</a:t>
            </a:r>
          </a:p>
        </p:txBody>
      </p:sp>
      <p:sp>
        <p:nvSpPr>
          <p:cNvPr id="4" name="Slide Number Placeholder 3"/>
          <p:cNvSpPr>
            <a:spLocks noGrp="1"/>
          </p:cNvSpPr>
          <p:nvPr>
            <p:ph type="sldNum" sz="quarter" idx="5"/>
          </p:nvPr>
        </p:nvSpPr>
        <p:spPr/>
        <p:txBody>
          <a:bodyPr/>
          <a:lstStyle/>
          <a:p>
            <a:fld id="{6A0DBE17-9B85-49C5-9C90-CE0D294BC189}" type="slidenum">
              <a:rPr lang="en-US" smtClean="0"/>
              <a:t>18</a:t>
            </a:fld>
            <a:endParaRPr lang="en-US"/>
          </a:p>
        </p:txBody>
      </p:sp>
    </p:spTree>
    <p:extLst>
      <p:ext uri="{BB962C8B-B14F-4D97-AF65-F5344CB8AC3E}">
        <p14:creationId xmlns:p14="http://schemas.microsoft.com/office/powerpoint/2010/main" val="7125125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00FF00"/>
                </a:highlight>
              </a:rPr>
              <a:t>And that’s all for my project!</a:t>
            </a:r>
          </a:p>
          <a:p>
            <a:endParaRPr lang="en-US" dirty="0">
              <a:highlight>
                <a:srgbClr val="00FF00"/>
              </a:highlight>
            </a:endParaRPr>
          </a:p>
          <a:p>
            <a:r>
              <a:rPr lang="en-US" dirty="0">
                <a:highlight>
                  <a:srgbClr val="00FF00"/>
                </a:highlight>
              </a:rPr>
              <a:t>So thank you for listening, and if you’ve any questions just feel free to ask.</a:t>
            </a:r>
          </a:p>
        </p:txBody>
      </p:sp>
      <p:sp>
        <p:nvSpPr>
          <p:cNvPr id="4" name="Slide Number Placeholder 3"/>
          <p:cNvSpPr>
            <a:spLocks noGrp="1"/>
          </p:cNvSpPr>
          <p:nvPr>
            <p:ph type="sldNum" sz="quarter" idx="5"/>
          </p:nvPr>
        </p:nvSpPr>
        <p:spPr/>
        <p:txBody>
          <a:bodyPr/>
          <a:lstStyle/>
          <a:p>
            <a:fld id="{6A0DBE17-9B85-49C5-9C90-CE0D294BC189}" type="slidenum">
              <a:rPr lang="en-US" smtClean="0"/>
              <a:t>19</a:t>
            </a:fld>
            <a:endParaRPr lang="en-US"/>
          </a:p>
        </p:txBody>
      </p:sp>
    </p:spTree>
    <p:extLst>
      <p:ext uri="{BB962C8B-B14F-4D97-AF65-F5344CB8AC3E}">
        <p14:creationId xmlns:p14="http://schemas.microsoft.com/office/powerpoint/2010/main" val="16631394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highlight>
                  <a:srgbClr val="00FF00"/>
                </a:highlight>
              </a:rPr>
              <a:t>(Introduce yourself and explain your project motivation)</a:t>
            </a:r>
          </a:p>
          <a:p>
            <a:endParaRPr lang="en-US" dirty="0">
              <a:highlight>
                <a:srgbClr val="00FF00"/>
              </a:highlight>
            </a:endParaRPr>
          </a:p>
          <a:p>
            <a:r>
              <a:rPr lang="en-US" dirty="0">
                <a:highlight>
                  <a:srgbClr val="00FF00"/>
                </a:highlight>
              </a:rPr>
              <a:t>So, before I get started, I’m just going to give a quick introduction about myself.</a:t>
            </a:r>
          </a:p>
          <a:p>
            <a:endParaRPr lang="en-US" dirty="0">
              <a:highlight>
                <a:srgbClr val="00FF00"/>
              </a:highlight>
            </a:endParaRPr>
          </a:p>
          <a:p>
            <a:r>
              <a:rPr lang="en-US" dirty="0">
                <a:highlight>
                  <a:srgbClr val="00FF00"/>
                </a:highlight>
              </a:rPr>
              <a:t>This’ll include my history with gaming, and my core motivations for the project itself.</a:t>
            </a:r>
          </a:p>
        </p:txBody>
      </p:sp>
      <p:sp>
        <p:nvSpPr>
          <p:cNvPr id="4" name="Slide Number Placeholder 3"/>
          <p:cNvSpPr>
            <a:spLocks noGrp="1"/>
          </p:cNvSpPr>
          <p:nvPr>
            <p:ph type="sldNum" sz="quarter" idx="5"/>
          </p:nvPr>
        </p:nvSpPr>
        <p:spPr/>
        <p:txBody>
          <a:bodyPr/>
          <a:lstStyle/>
          <a:p>
            <a:fld id="{6A0DBE17-9B85-49C5-9C90-CE0D294BC189}" type="slidenum">
              <a:rPr lang="en-US" smtClean="0"/>
              <a:t>2</a:t>
            </a:fld>
            <a:endParaRPr lang="en-US"/>
          </a:p>
        </p:txBody>
      </p:sp>
    </p:spTree>
    <p:extLst>
      <p:ext uri="{BB962C8B-B14F-4D97-AF65-F5344CB8AC3E}">
        <p14:creationId xmlns:p14="http://schemas.microsoft.com/office/powerpoint/2010/main" val="7843639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00FF00"/>
                </a:highlight>
              </a:rPr>
              <a:t>For as long as I can remember, gaming has always been a strong passion of mine. As you can see in the top-right picture of my siblings an I holding an Original Xbox remote. I’m not sure what we were playing, but it looked like we were having fun anyway.</a:t>
            </a:r>
          </a:p>
          <a:p>
            <a:endParaRPr lang="en-US" dirty="0">
              <a:highlight>
                <a:srgbClr val="00FF00"/>
              </a:highlight>
            </a:endParaRPr>
          </a:p>
          <a:p>
            <a:r>
              <a:rPr lang="en-US" dirty="0">
                <a:highlight>
                  <a:srgbClr val="00FF00"/>
                </a:highlight>
              </a:rPr>
              <a:t>It all started when my dad introduced me to the game “Freedom Fighters” on the PlayStation 2, roughly back in 2005. I remember both me and my brother were instantly fascinated by this. And we didn’t stop there, we would continue to many other games too.</a:t>
            </a:r>
          </a:p>
          <a:p>
            <a:endParaRPr lang="en-US" dirty="0">
              <a:highlight>
                <a:srgbClr val="00FF00"/>
              </a:highlight>
            </a:endParaRPr>
          </a:p>
          <a:p>
            <a:r>
              <a:rPr lang="en-US" dirty="0">
                <a:highlight>
                  <a:srgbClr val="00FF00"/>
                </a:highlight>
              </a:rPr>
              <a:t>As you see on the left here, you can see my timeline on how I progressed through each of the gaming systems I’ve had throughout my life. After the PS2, my brother and I would get the Xbox 360 soon after its initial release date. A few years later we would then share a computer between us. But after some time, we would each eventually go on to build own computers in 2019 with the money we got from working during Summer. This is even the computer I still use to this day, making many upgrades to it as time passes so it doesn’t become obsolete.</a:t>
            </a:r>
          </a:p>
          <a:p>
            <a:endParaRPr lang="en-US" dirty="0">
              <a:highlight>
                <a:srgbClr val="00FF00"/>
              </a:highlight>
            </a:endParaRPr>
          </a:p>
          <a:p>
            <a:r>
              <a:rPr lang="en-US" dirty="0">
                <a:highlight>
                  <a:srgbClr val="00FF00"/>
                </a:highlight>
              </a:rPr>
              <a:t>I’ve even attended many tournaments in games like CS:GO and </a:t>
            </a:r>
            <a:r>
              <a:rPr lang="en-US" dirty="0" err="1">
                <a:highlight>
                  <a:srgbClr val="00FF00"/>
                </a:highlight>
              </a:rPr>
              <a:t>Valorant</a:t>
            </a:r>
            <a:r>
              <a:rPr lang="en-US" dirty="0">
                <a:highlight>
                  <a:srgbClr val="00FF00"/>
                </a:highlight>
              </a:rPr>
              <a:t>. Most of them were online because of the covid lockdowns. But the most recent one I attended was a LAN located on the UL campus. I even played on the MTU e-sports team for a while.</a:t>
            </a:r>
          </a:p>
        </p:txBody>
      </p:sp>
      <p:sp>
        <p:nvSpPr>
          <p:cNvPr id="4" name="Slide Number Placeholder 3"/>
          <p:cNvSpPr>
            <a:spLocks noGrp="1"/>
          </p:cNvSpPr>
          <p:nvPr>
            <p:ph type="sldNum" sz="quarter" idx="5"/>
          </p:nvPr>
        </p:nvSpPr>
        <p:spPr/>
        <p:txBody>
          <a:bodyPr/>
          <a:lstStyle/>
          <a:p>
            <a:fld id="{6A0DBE17-9B85-49C5-9C90-CE0D294BC189}" type="slidenum">
              <a:rPr lang="en-US" smtClean="0"/>
              <a:t>3</a:t>
            </a:fld>
            <a:endParaRPr lang="en-US"/>
          </a:p>
        </p:txBody>
      </p:sp>
    </p:spTree>
    <p:extLst>
      <p:ext uri="{BB962C8B-B14F-4D97-AF65-F5344CB8AC3E}">
        <p14:creationId xmlns:p14="http://schemas.microsoft.com/office/powerpoint/2010/main" val="1339220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00FF00"/>
                </a:highlight>
              </a:rPr>
              <a:t>You can see some of my favourite games here.</a:t>
            </a:r>
          </a:p>
          <a:p>
            <a:endParaRPr lang="en-US" dirty="0">
              <a:highlight>
                <a:srgbClr val="00FF00"/>
              </a:highlight>
            </a:endParaRPr>
          </a:p>
          <a:p>
            <a:r>
              <a:rPr lang="en-US" dirty="0">
                <a:highlight>
                  <a:srgbClr val="00FF00"/>
                </a:highlight>
              </a:rPr>
              <a:t>My top 5 of all time would have to be CS:GO, DayZ, EU4, RuneScape and World of Warcraft. I’d say I’ve spent a ridiculous amount of time on these games combined.</a:t>
            </a:r>
          </a:p>
          <a:p>
            <a:endParaRPr lang="en-US" dirty="0">
              <a:highlight>
                <a:srgbClr val="00FF00"/>
              </a:highlight>
            </a:endParaRPr>
          </a:p>
          <a:p>
            <a:r>
              <a:rPr lang="en-US" dirty="0">
                <a:highlight>
                  <a:srgbClr val="00FF00"/>
                </a:highlight>
              </a:rPr>
              <a:t>With all this experience in gaming over the years, I feel like I’ve really started to understand their general flow, and that kind of leaded me to think that it would be the best area for me to do a final year project in.</a:t>
            </a:r>
          </a:p>
          <a:p>
            <a:endParaRPr lang="en-US" dirty="0">
              <a:highlight>
                <a:srgbClr val="00FF00"/>
              </a:highlight>
            </a:endParaRPr>
          </a:p>
        </p:txBody>
      </p:sp>
      <p:sp>
        <p:nvSpPr>
          <p:cNvPr id="4" name="Slide Number Placeholder 3"/>
          <p:cNvSpPr>
            <a:spLocks noGrp="1"/>
          </p:cNvSpPr>
          <p:nvPr>
            <p:ph type="sldNum" sz="quarter" idx="5"/>
          </p:nvPr>
        </p:nvSpPr>
        <p:spPr/>
        <p:txBody>
          <a:bodyPr/>
          <a:lstStyle/>
          <a:p>
            <a:fld id="{6A0DBE17-9B85-49C5-9C90-CE0D294BC189}" type="slidenum">
              <a:rPr lang="en-US" smtClean="0"/>
              <a:t>4</a:t>
            </a:fld>
            <a:endParaRPr lang="en-US"/>
          </a:p>
        </p:txBody>
      </p:sp>
    </p:spTree>
    <p:extLst>
      <p:ext uri="{BB962C8B-B14F-4D97-AF65-F5344CB8AC3E}">
        <p14:creationId xmlns:p14="http://schemas.microsoft.com/office/powerpoint/2010/main" val="295616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00FF00"/>
                </a:highlight>
              </a:rPr>
              <a:t>(Clearly convey the extent of your project research and your research conclusions)</a:t>
            </a:r>
          </a:p>
          <a:p>
            <a:endParaRPr lang="en-US" dirty="0">
              <a:highlight>
                <a:srgbClr val="00FF00"/>
              </a:highlight>
            </a:endParaRPr>
          </a:p>
          <a:p>
            <a:r>
              <a:rPr lang="en-US" dirty="0">
                <a:highlight>
                  <a:srgbClr val="00FF00"/>
                </a:highlight>
              </a:rPr>
              <a:t>And now, onto my background research on this whole topic.</a:t>
            </a:r>
          </a:p>
          <a:p>
            <a:endParaRPr lang="en-US" dirty="0">
              <a:highlight>
                <a:srgbClr val="00FF00"/>
              </a:highlight>
            </a:endParaRPr>
          </a:p>
          <a:p>
            <a:r>
              <a:rPr lang="en-US" dirty="0">
                <a:highlight>
                  <a:srgbClr val="00FF00"/>
                </a:highlight>
              </a:rPr>
              <a:t>This will include the design process and characteristics of a game.</a:t>
            </a:r>
          </a:p>
        </p:txBody>
      </p:sp>
      <p:sp>
        <p:nvSpPr>
          <p:cNvPr id="4" name="Slide Number Placeholder 3"/>
          <p:cNvSpPr>
            <a:spLocks noGrp="1"/>
          </p:cNvSpPr>
          <p:nvPr>
            <p:ph type="sldNum" sz="quarter" idx="5"/>
          </p:nvPr>
        </p:nvSpPr>
        <p:spPr/>
        <p:txBody>
          <a:bodyPr/>
          <a:lstStyle/>
          <a:p>
            <a:fld id="{6A0DBE17-9B85-49C5-9C90-CE0D294BC189}" type="slidenum">
              <a:rPr lang="en-US" smtClean="0"/>
              <a:t>5</a:t>
            </a:fld>
            <a:endParaRPr lang="en-US"/>
          </a:p>
        </p:txBody>
      </p:sp>
    </p:spTree>
    <p:extLst>
      <p:ext uri="{BB962C8B-B14F-4D97-AF65-F5344CB8AC3E}">
        <p14:creationId xmlns:p14="http://schemas.microsoft.com/office/powerpoint/2010/main" val="1282654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400549"/>
            <a:ext cx="5486400" cy="4589215"/>
          </a:xfrm>
        </p:spPr>
        <p:txBody>
          <a:bodyPr/>
          <a:lstStyle/>
          <a:p>
            <a:r>
              <a:rPr lang="en-US" dirty="0">
                <a:highlight>
                  <a:srgbClr val="00FF00"/>
                </a:highlight>
              </a:rPr>
              <a:t>The development of any game starts with its design.</a:t>
            </a:r>
          </a:p>
          <a:p>
            <a:endParaRPr lang="en-US" dirty="0">
              <a:highlight>
                <a:srgbClr val="00FF00"/>
              </a:highlight>
            </a:endParaRPr>
          </a:p>
          <a:p>
            <a:r>
              <a:rPr lang="en-US" dirty="0">
                <a:highlight>
                  <a:srgbClr val="00FF00"/>
                </a:highlight>
              </a:rPr>
              <a:t>A great quote I saw somewhere before was that “Good design is making something intelligible and memorable, whereas great design is making something memorable and meaningful”. I think this perfectly encapsulates the mindset a developer should have when designing software.</a:t>
            </a:r>
          </a:p>
          <a:p>
            <a:endParaRPr lang="en-US" dirty="0">
              <a:highlight>
                <a:srgbClr val="00FF00"/>
              </a:highlight>
            </a:endParaRPr>
          </a:p>
          <a:p>
            <a:r>
              <a:rPr lang="en-US" dirty="0">
                <a:highlight>
                  <a:srgbClr val="00FF00"/>
                </a:highlight>
              </a:rPr>
              <a:t>When designing a game, a developer should always keep in mind the specific play context in HOW they believe a player is expected to experience their game. If the target audience includes a player sitting at home in front of their computer, the game may involve a lot of focus and full cognitive attention at all times. This may be the opposite for games that are played while in public, which are only played to pass the time. Regularity should also be determined in game context, because it might be difficult for players to know what’s going on in their game if they haven’t played it in a while. In some cases, it might be more suitable to be able to just pick up the game and start playing with little-to-no context.</a:t>
            </a:r>
          </a:p>
          <a:p>
            <a:endParaRPr lang="en-US" dirty="0">
              <a:highlight>
                <a:srgbClr val="00FF00"/>
              </a:highlight>
            </a:endParaRPr>
          </a:p>
          <a:p>
            <a:r>
              <a:rPr lang="en-US" dirty="0">
                <a:highlight>
                  <a:srgbClr val="00FF00"/>
                </a:highlight>
              </a:rPr>
              <a:t>The MDA framework disassembles games into three categories: their mechanics, dynamics and aesthetics. As you can see in the picture in the top right of the slide, each category has close </a:t>
            </a:r>
            <a:r>
              <a:rPr lang="en-US" dirty="0" err="1">
                <a:highlight>
                  <a:srgbClr val="00FF00"/>
                </a:highlight>
              </a:rPr>
              <a:t>interrelational</a:t>
            </a:r>
            <a:r>
              <a:rPr lang="en-US" dirty="0">
                <a:highlight>
                  <a:srgbClr val="00FF00"/>
                </a:highlight>
              </a:rPr>
              <a:t> ties with its bidirectionally adjacent layers. So for example; mechanics directly impact dynamic and aesthetics are impacted by dynamics. Mechanics are particular actions taken by the player, dynamics outline the run time behaviour, and aesthetics describe the evoked emotions. As seen in the graph above, designers tend to see from mechanics to dynamics to aesthetics, whereas players tend to see from </a:t>
            </a:r>
            <a:r>
              <a:rPr lang="en-US" dirty="0" err="1">
                <a:highlight>
                  <a:srgbClr val="00FF00"/>
                </a:highlight>
              </a:rPr>
              <a:t>aesthtics</a:t>
            </a:r>
            <a:r>
              <a:rPr lang="en-US" dirty="0">
                <a:highlight>
                  <a:srgbClr val="00FF00"/>
                </a:highlight>
              </a:rPr>
              <a:t> to dynamics to mechanics</a:t>
            </a:r>
          </a:p>
        </p:txBody>
      </p:sp>
      <p:sp>
        <p:nvSpPr>
          <p:cNvPr id="4" name="Slide Number Placeholder 3"/>
          <p:cNvSpPr>
            <a:spLocks noGrp="1"/>
          </p:cNvSpPr>
          <p:nvPr>
            <p:ph type="sldNum" sz="quarter" idx="5"/>
          </p:nvPr>
        </p:nvSpPr>
        <p:spPr/>
        <p:txBody>
          <a:bodyPr/>
          <a:lstStyle/>
          <a:p>
            <a:fld id="{6A0DBE17-9B85-49C5-9C90-CE0D294BC189}" type="slidenum">
              <a:rPr lang="en-US" smtClean="0"/>
              <a:t>6</a:t>
            </a:fld>
            <a:endParaRPr lang="en-US" dirty="0"/>
          </a:p>
        </p:txBody>
      </p:sp>
    </p:spTree>
    <p:extLst>
      <p:ext uri="{BB962C8B-B14F-4D97-AF65-F5344CB8AC3E}">
        <p14:creationId xmlns:p14="http://schemas.microsoft.com/office/powerpoint/2010/main" val="3486317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ighlight>
                  <a:srgbClr val="00FF00"/>
                </a:highlight>
              </a:rPr>
              <a:t>I’ve split the characteristics of a game into two categories; conceptual and practical.</a:t>
            </a:r>
          </a:p>
          <a:p>
            <a:endParaRPr lang="en-US" dirty="0">
              <a:highlight>
                <a:srgbClr val="00FF00"/>
              </a:highlight>
            </a:endParaRPr>
          </a:p>
          <a:p>
            <a:r>
              <a:rPr lang="en-US" dirty="0">
                <a:highlight>
                  <a:srgbClr val="00FF00"/>
                </a:highlight>
              </a:rPr>
              <a:t>Conceptual game characteristics focus on the general abstract ideas and concepts of a game, rather than their actual implementation. This could include things like its genre, rules, perspective, space, reality flow and balance. They determine HOW a player is intended to FEEL when they’re playing the game, mainly portraying the game’s overall aesthetic.</a:t>
            </a:r>
          </a:p>
          <a:p>
            <a:endParaRPr lang="en-US" dirty="0">
              <a:highlight>
                <a:srgbClr val="00FF00"/>
              </a:highlight>
            </a:endParaRPr>
          </a:p>
          <a:p>
            <a:r>
              <a:rPr lang="en-US" dirty="0">
                <a:highlight>
                  <a:srgbClr val="00FF00"/>
                </a:highlight>
              </a:rPr>
              <a:t>In my research paper, I described the practical characteristics as being the tangible elements within the game world. What I mean by this, is that they although they’re not technically real, they can still be PERCEIVED in a literal sense by the senses. They would include things like the game loop, dimensions, physics, controls, graphics, music.</a:t>
            </a:r>
          </a:p>
        </p:txBody>
      </p:sp>
      <p:sp>
        <p:nvSpPr>
          <p:cNvPr id="4" name="Slide Number Placeholder 3"/>
          <p:cNvSpPr>
            <a:spLocks noGrp="1"/>
          </p:cNvSpPr>
          <p:nvPr>
            <p:ph type="sldNum" sz="quarter" idx="5"/>
          </p:nvPr>
        </p:nvSpPr>
        <p:spPr/>
        <p:txBody>
          <a:bodyPr/>
          <a:lstStyle/>
          <a:p>
            <a:fld id="{6A0DBE17-9B85-49C5-9C90-CE0D294BC189}" type="slidenum">
              <a:rPr lang="en-US" smtClean="0"/>
              <a:t>7</a:t>
            </a:fld>
            <a:endParaRPr lang="en-US"/>
          </a:p>
        </p:txBody>
      </p:sp>
    </p:spTree>
    <p:extLst>
      <p:ext uri="{BB962C8B-B14F-4D97-AF65-F5344CB8AC3E}">
        <p14:creationId xmlns:p14="http://schemas.microsoft.com/office/powerpoint/2010/main" val="36799945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highlight>
                  <a:srgbClr val="00FF00"/>
                </a:highlight>
              </a:rPr>
              <a:t>(Clearly state the goals and objectives of your project)</a:t>
            </a:r>
          </a:p>
          <a:p>
            <a:endParaRPr lang="en-US" b="1" dirty="0">
              <a:highlight>
                <a:srgbClr val="00FF00"/>
              </a:highlight>
            </a:endParaRPr>
          </a:p>
          <a:p>
            <a:r>
              <a:rPr lang="en-US" b="1" dirty="0">
                <a:highlight>
                  <a:srgbClr val="00FF00"/>
                </a:highlight>
              </a:rPr>
              <a:t>Now for the specific goals and objectives of my project.</a:t>
            </a:r>
          </a:p>
        </p:txBody>
      </p:sp>
      <p:sp>
        <p:nvSpPr>
          <p:cNvPr id="4" name="Slide Number Placeholder 3"/>
          <p:cNvSpPr>
            <a:spLocks noGrp="1"/>
          </p:cNvSpPr>
          <p:nvPr>
            <p:ph type="sldNum" sz="quarter" idx="5"/>
          </p:nvPr>
        </p:nvSpPr>
        <p:spPr/>
        <p:txBody>
          <a:bodyPr/>
          <a:lstStyle/>
          <a:p>
            <a:fld id="{6A0DBE17-9B85-49C5-9C90-CE0D294BC189}" type="slidenum">
              <a:rPr lang="en-US" smtClean="0"/>
              <a:t>8</a:t>
            </a:fld>
            <a:endParaRPr lang="en-US"/>
          </a:p>
        </p:txBody>
      </p:sp>
    </p:spTree>
    <p:extLst>
      <p:ext uri="{BB962C8B-B14F-4D97-AF65-F5344CB8AC3E}">
        <p14:creationId xmlns:p14="http://schemas.microsoft.com/office/powerpoint/2010/main" val="38285334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highlight>
                  <a:srgbClr val="00FF00"/>
                </a:highlight>
              </a:rPr>
              <a:t>This project hopes to outline a comprehensive practical guideline for creating dynamic games in Unity.</a:t>
            </a:r>
          </a:p>
          <a:p>
            <a:endParaRPr lang="en-US" b="1" dirty="0">
              <a:highlight>
                <a:srgbClr val="00FF00"/>
              </a:highlight>
            </a:endParaRPr>
          </a:p>
          <a:p>
            <a:r>
              <a:rPr lang="en-US" b="1" dirty="0">
                <a:highlight>
                  <a:srgbClr val="00FF00"/>
                </a:highlight>
              </a:rPr>
              <a:t>Where I hope to deliver a full functioning example game at the end.</a:t>
            </a:r>
          </a:p>
          <a:p>
            <a:endParaRPr lang="en-US" b="1" dirty="0">
              <a:highlight>
                <a:srgbClr val="00FF00"/>
              </a:highlight>
            </a:endParaRPr>
          </a:p>
          <a:p>
            <a:r>
              <a:rPr lang="en-US" b="1" dirty="0">
                <a:highlight>
                  <a:srgbClr val="00FF00"/>
                </a:highlight>
              </a:rPr>
              <a:t>There’s going to be a lot of requirements that’ll need to be completed, both functional and non-functional.</a:t>
            </a:r>
          </a:p>
        </p:txBody>
      </p:sp>
      <p:sp>
        <p:nvSpPr>
          <p:cNvPr id="4" name="Slide Number Placeholder 3"/>
          <p:cNvSpPr>
            <a:spLocks noGrp="1"/>
          </p:cNvSpPr>
          <p:nvPr>
            <p:ph type="sldNum" sz="quarter" idx="5"/>
          </p:nvPr>
        </p:nvSpPr>
        <p:spPr/>
        <p:txBody>
          <a:bodyPr/>
          <a:lstStyle/>
          <a:p>
            <a:fld id="{6A0DBE17-9B85-49C5-9C90-CE0D294BC189}" type="slidenum">
              <a:rPr lang="en-US" smtClean="0"/>
              <a:t>9</a:t>
            </a:fld>
            <a:endParaRPr lang="en-US"/>
          </a:p>
        </p:txBody>
      </p:sp>
    </p:spTree>
    <p:extLst>
      <p:ext uri="{BB962C8B-B14F-4D97-AF65-F5344CB8AC3E}">
        <p14:creationId xmlns:p14="http://schemas.microsoft.com/office/powerpoint/2010/main" val="37405611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3480460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3D6CB1-613D-43E0-8A1B-08ED1925FE4F}" type="datetimeFigureOut">
              <a:rPr lang="en-US" smtClean="0"/>
              <a:t>14-Apr-23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21390390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1950341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353518192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425820117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367315923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20538073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29108350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2322294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1959686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34700389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B3D6CB1-613D-43E0-8A1B-08ED1925FE4F}" type="datetimeFigureOut">
              <a:rPr lang="en-US" smtClean="0"/>
              <a:t>14-Apr-23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232543854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B3D6CB1-613D-43E0-8A1B-08ED1925FE4F}" type="datetimeFigureOut">
              <a:rPr lang="en-US" smtClean="0"/>
              <a:t>14-Apr-23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3791319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28531310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24674424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5B3D6CB1-613D-43E0-8A1B-08ED1925FE4F}" type="datetimeFigureOut">
              <a:rPr lang="en-US" smtClean="0"/>
              <a:t>14-Apr-23</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34307026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3D6CB1-613D-43E0-8A1B-08ED1925FE4F}" type="datetimeFigureOut">
              <a:rPr lang="en-US" smtClean="0"/>
              <a:t>14-Apr-23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9A6CFE-3677-4965-90AD-2BB572047368}" type="slidenum">
              <a:rPr lang="en-US" smtClean="0"/>
              <a:t>‹#›</a:t>
            </a:fld>
            <a:endParaRPr lang="en-US"/>
          </a:p>
        </p:txBody>
      </p:sp>
    </p:spTree>
    <p:extLst>
      <p:ext uri="{BB962C8B-B14F-4D97-AF65-F5344CB8AC3E}">
        <p14:creationId xmlns:p14="http://schemas.microsoft.com/office/powerpoint/2010/main" val="28925529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5B3D6CB1-613D-43E0-8A1B-08ED1925FE4F}" type="datetimeFigureOut">
              <a:rPr lang="en-US" smtClean="0"/>
              <a:t>14-Apr-23</a:t>
            </a:fld>
            <a:endParaRPr 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B39A6CFE-3677-4965-90AD-2BB572047368}" type="slidenum">
              <a:rPr lang="en-US" smtClean="0"/>
              <a:t>‹#›</a:t>
            </a:fld>
            <a:endParaRPr lang="en-US"/>
          </a:p>
        </p:txBody>
      </p:sp>
    </p:spTree>
    <p:extLst>
      <p:ext uri="{BB962C8B-B14F-4D97-AF65-F5344CB8AC3E}">
        <p14:creationId xmlns:p14="http://schemas.microsoft.com/office/powerpoint/2010/main" val="39370311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microsoft.com/office/2007/relationships/hdphoto" Target="../media/hdphoto10.wdp"/><Relationship Id="rId13" Type="http://schemas.openxmlformats.org/officeDocument/2006/relationships/image" Target="../media/image30.png"/><Relationship Id="rId3" Type="http://schemas.openxmlformats.org/officeDocument/2006/relationships/image" Target="../media/image2.png"/><Relationship Id="rId7" Type="http://schemas.openxmlformats.org/officeDocument/2006/relationships/image" Target="../media/image27.png"/><Relationship Id="rId12" Type="http://schemas.microsoft.com/office/2007/relationships/hdphoto" Target="../media/hdphoto12.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29.png"/><Relationship Id="rId5" Type="http://schemas.openxmlformats.org/officeDocument/2006/relationships/image" Target="../media/image4.png"/><Relationship Id="rId10" Type="http://schemas.microsoft.com/office/2007/relationships/hdphoto" Target="../media/hdphoto11.wdp"/><Relationship Id="rId4" Type="http://schemas.openxmlformats.org/officeDocument/2006/relationships/image" Target="../media/image3.png"/><Relationship Id="rId9" Type="http://schemas.openxmlformats.org/officeDocument/2006/relationships/image" Target="../media/image28.png"/><Relationship Id="rId14" Type="http://schemas.microsoft.com/office/2007/relationships/hdphoto" Target="../media/hdphoto13.wdp"/></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7.png"/><Relationship Id="rId12" Type="http://schemas.microsoft.com/office/2007/relationships/hdphoto" Target="../media/hdphoto4.wdp"/><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8.png"/><Relationship Id="rId14" Type="http://schemas.microsoft.com/office/2007/relationships/hdphoto" Target="../media/hdphoto5.wdp"/></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0.png"/><Relationship Id="rId3" Type="http://schemas.openxmlformats.org/officeDocument/2006/relationships/image" Target="../media/image2.png"/><Relationship Id="rId7" Type="http://schemas.openxmlformats.org/officeDocument/2006/relationships/image" Target="../media/image7.png"/><Relationship Id="rId12" Type="http://schemas.microsoft.com/office/2007/relationships/hdphoto" Target="../media/hdphoto4.wdp"/><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openxmlformats.org/officeDocument/2006/relationships/image" Target="../media/image4.png"/><Relationship Id="rId10" Type="http://schemas.microsoft.com/office/2007/relationships/hdphoto" Target="../media/hdphoto3.wdp"/><Relationship Id="rId4" Type="http://schemas.openxmlformats.org/officeDocument/2006/relationships/image" Target="../media/image3.png"/><Relationship Id="rId9" Type="http://schemas.openxmlformats.org/officeDocument/2006/relationships/image" Target="../media/image8.png"/><Relationship Id="rId14" Type="http://schemas.microsoft.com/office/2007/relationships/hdphoto" Target="../media/hdphoto5.wdp"/></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jpg"/><Relationship Id="rId4" Type="http://schemas.openxmlformats.org/officeDocument/2006/relationships/image" Target="../media/image11.jp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jpeg"/><Relationship Id="rId7" Type="http://schemas.openxmlformats.org/officeDocument/2006/relationships/customXml" Target="../ink/ink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microsoft.com/office/2007/relationships/hdphoto" Target="../media/hdphoto6.wdp"/><Relationship Id="rId13"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7.png"/><Relationship Id="rId12" Type="http://schemas.microsoft.com/office/2007/relationships/hdphoto" Target="../media/hdphoto8.wdp"/><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9.png"/><Relationship Id="rId5" Type="http://schemas.openxmlformats.org/officeDocument/2006/relationships/image" Target="../media/image4.png"/><Relationship Id="rId10" Type="http://schemas.microsoft.com/office/2007/relationships/hdphoto" Target="../media/hdphoto7.wdp"/><Relationship Id="rId4" Type="http://schemas.openxmlformats.org/officeDocument/2006/relationships/image" Target="../media/image3.png"/><Relationship Id="rId9" Type="http://schemas.openxmlformats.org/officeDocument/2006/relationships/image" Target="../media/image18.png"/><Relationship Id="rId14" Type="http://schemas.microsoft.com/office/2007/relationships/hdphoto" Target="../media/hdphoto9.wdp"/></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3.jpg"/><Relationship Id="rId5" Type="http://schemas.openxmlformats.org/officeDocument/2006/relationships/image" Target="../media/image22.png"/><Relationship Id="rId4" Type="http://schemas.openxmlformats.org/officeDocument/2006/relationships/image" Target="../media/image21.jpg"/></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microsoft.com/office/2007/relationships/hdphoto" Target="../media/hdphoto6.wdp"/><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 company name&#10;&#10;Description automatically generated">
            <a:extLst>
              <a:ext uri="{FF2B5EF4-FFF2-40B4-BE49-F238E27FC236}">
                <a16:creationId xmlns:a16="http://schemas.microsoft.com/office/drawing/2014/main" id="{3BCE5E39-D010-7623-5517-F08C649B8D8E}"/>
              </a:ext>
            </a:extLst>
          </p:cNvPr>
          <p:cNvPicPr>
            <a:picLocks noChangeAspect="1"/>
          </p:cNvPicPr>
          <p:nvPr/>
        </p:nvPicPr>
        <p:blipFill rotWithShape="1">
          <a:blip r:embed="rId3">
            <a:alphaModFix amt="30000"/>
            <a:extLst>
              <a:ext uri="{BEBA8EAE-BF5A-486C-A8C5-ECC9F3942E4B}">
                <a14:imgProps xmlns:a14="http://schemas.microsoft.com/office/drawing/2010/main">
                  <a14:imgLayer r:embed="rId4">
                    <a14:imgEffect>
                      <a14:artisticBlur radius="19"/>
                    </a14:imgEffect>
                  </a14:imgLayer>
                </a14:imgProps>
              </a:ext>
              <a:ext uri="{28A0092B-C50C-407E-A947-70E740481C1C}">
                <a14:useLocalDpi xmlns:a14="http://schemas.microsoft.com/office/drawing/2010/main" val="0"/>
              </a:ext>
            </a:extLst>
          </a:blip>
          <a:srcRect t="26311" b="17439"/>
          <a:stretch/>
        </p:blipFill>
        <p:spPr>
          <a:xfrm>
            <a:off x="20" y="10"/>
            <a:ext cx="12191980" cy="6857990"/>
          </a:xfrm>
          <a:prstGeom prst="rect">
            <a:avLst/>
          </a:prstGeom>
        </p:spPr>
      </p:pic>
      <p:sp>
        <p:nvSpPr>
          <p:cNvPr id="2" name="Title 1">
            <a:extLst>
              <a:ext uri="{FF2B5EF4-FFF2-40B4-BE49-F238E27FC236}">
                <a16:creationId xmlns:a16="http://schemas.microsoft.com/office/drawing/2014/main" id="{A8FC7CC6-1789-8761-7114-6E2E4489AC26}"/>
              </a:ext>
            </a:extLst>
          </p:cNvPr>
          <p:cNvSpPr>
            <a:spLocks noGrp="1"/>
          </p:cNvSpPr>
          <p:nvPr>
            <p:ph type="ctrTitle"/>
          </p:nvPr>
        </p:nvSpPr>
        <p:spPr>
          <a:xfrm>
            <a:off x="897512" y="2646801"/>
            <a:ext cx="10396976" cy="1564398"/>
          </a:xfrm>
        </p:spPr>
        <p:txBody>
          <a:bodyPr>
            <a:noAutofit/>
          </a:bodyPr>
          <a:lstStyle/>
          <a:p>
            <a:pPr>
              <a:lnSpc>
                <a:spcPct val="90000"/>
              </a:lnSpc>
            </a:pPr>
            <a:r>
              <a:rPr lang="en-US" sz="3600" dirty="0">
                <a:solidFill>
                  <a:schemeClr val="tx1"/>
                </a:solidFill>
              </a:rPr>
              <a:t>Streamlining The Design And Implementation Process of Dynamic Three-Dimensional Game Development</a:t>
            </a:r>
          </a:p>
        </p:txBody>
      </p:sp>
      <p:sp>
        <p:nvSpPr>
          <p:cNvPr id="3" name="Subtitle 2">
            <a:extLst>
              <a:ext uri="{FF2B5EF4-FFF2-40B4-BE49-F238E27FC236}">
                <a16:creationId xmlns:a16="http://schemas.microsoft.com/office/drawing/2014/main" id="{E4C8E488-D440-ECD4-D514-993B8F863BBC}"/>
              </a:ext>
            </a:extLst>
          </p:cNvPr>
          <p:cNvSpPr>
            <a:spLocks noGrp="1"/>
          </p:cNvSpPr>
          <p:nvPr>
            <p:ph type="subTitle" idx="1"/>
          </p:nvPr>
        </p:nvSpPr>
        <p:spPr>
          <a:xfrm>
            <a:off x="1230456" y="4267562"/>
            <a:ext cx="3727438" cy="861420"/>
          </a:xfrm>
        </p:spPr>
        <p:txBody>
          <a:bodyPr>
            <a:normAutofit/>
          </a:bodyPr>
          <a:lstStyle/>
          <a:p>
            <a:r>
              <a:rPr lang="en-US" dirty="0">
                <a:solidFill>
                  <a:schemeClr val="accent3"/>
                </a:solidFill>
              </a:rPr>
              <a:t>Lochlann O Neill</a:t>
            </a:r>
          </a:p>
          <a:p>
            <a:r>
              <a:rPr lang="en-US" dirty="0">
                <a:solidFill>
                  <a:schemeClr val="accent3"/>
                </a:solidFill>
              </a:rPr>
              <a:t>R00175741</a:t>
            </a:r>
          </a:p>
        </p:txBody>
      </p:sp>
    </p:spTree>
    <p:extLst>
      <p:ext uri="{BB962C8B-B14F-4D97-AF65-F5344CB8AC3E}">
        <p14:creationId xmlns:p14="http://schemas.microsoft.com/office/powerpoint/2010/main" val="3863396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607E-E91C-8F3C-A10F-9E7BA7D705FE}"/>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3DF8AB71-0202-5D2A-4D30-3C152E64967C}"/>
              </a:ext>
            </a:extLst>
          </p:cNvPr>
          <p:cNvSpPr>
            <a:spLocks noGrp="1"/>
          </p:cNvSpPr>
          <p:nvPr>
            <p:ph idx="1"/>
          </p:nvPr>
        </p:nvSpPr>
        <p:spPr>
          <a:xfrm>
            <a:off x="1103312" y="1536192"/>
            <a:ext cx="8946541" cy="5056632"/>
          </a:xfrm>
        </p:spPr>
        <p:txBody>
          <a:bodyPr>
            <a:normAutofit fontScale="92500" lnSpcReduction="20000"/>
          </a:bodyPr>
          <a:lstStyle/>
          <a:p>
            <a:r>
              <a:rPr lang="en-US" dirty="0"/>
              <a:t>Functional Requirements</a:t>
            </a:r>
          </a:p>
          <a:p>
            <a:pPr marL="857250" lvl="1" indent="-457200">
              <a:buFont typeface="+mj-lt"/>
              <a:buAutoNum type="arabicPeriod"/>
            </a:pPr>
            <a:r>
              <a:rPr lang="en-US" dirty="0"/>
              <a:t>Character Objects</a:t>
            </a:r>
          </a:p>
          <a:p>
            <a:pPr marL="857250" lvl="1" indent="-457200">
              <a:buFont typeface="+mj-lt"/>
              <a:buAutoNum type="arabicPeriod"/>
            </a:pPr>
            <a:r>
              <a:rPr lang="en-US" dirty="0"/>
              <a:t>Movement</a:t>
            </a:r>
          </a:p>
          <a:p>
            <a:pPr marL="857250" lvl="1" indent="-457200">
              <a:buFont typeface="+mj-lt"/>
              <a:buAutoNum type="arabicPeriod"/>
            </a:pPr>
            <a:r>
              <a:rPr lang="en-US" dirty="0"/>
              <a:t>Camera</a:t>
            </a:r>
          </a:p>
          <a:p>
            <a:pPr marL="857250" lvl="1" indent="-457200">
              <a:buFont typeface="+mj-lt"/>
              <a:buAutoNum type="arabicPeriod"/>
            </a:pPr>
            <a:r>
              <a:rPr lang="en-US" dirty="0"/>
              <a:t>Items + item containers</a:t>
            </a:r>
          </a:p>
          <a:p>
            <a:pPr marL="857250" lvl="1" indent="-457200">
              <a:buFont typeface="+mj-lt"/>
              <a:buAutoNum type="arabicPeriod"/>
            </a:pPr>
            <a:r>
              <a:rPr lang="en-US" dirty="0"/>
              <a:t>Combat</a:t>
            </a:r>
          </a:p>
          <a:p>
            <a:pPr marL="857250" lvl="1" indent="-457200">
              <a:buFont typeface="+mj-lt"/>
              <a:buAutoNum type="arabicPeriod"/>
            </a:pPr>
            <a:r>
              <a:rPr lang="en-US" dirty="0"/>
              <a:t>Inventory</a:t>
            </a:r>
          </a:p>
          <a:p>
            <a:pPr marL="857250" lvl="1" indent="-457200">
              <a:buFont typeface="+mj-lt"/>
              <a:buAutoNum type="arabicPeriod"/>
            </a:pPr>
            <a:r>
              <a:rPr lang="en-US" dirty="0"/>
              <a:t>Equipment</a:t>
            </a:r>
          </a:p>
          <a:p>
            <a:pPr marL="857250" lvl="1" indent="-457200">
              <a:buFont typeface="+mj-lt"/>
              <a:buAutoNum type="arabicPeriod"/>
            </a:pPr>
            <a:r>
              <a:rPr lang="en-US" dirty="0"/>
              <a:t>Compass</a:t>
            </a:r>
          </a:p>
          <a:p>
            <a:pPr marL="857250" lvl="1" indent="-457200">
              <a:buFont typeface="+mj-lt"/>
              <a:buAutoNum type="arabicPeriod"/>
            </a:pPr>
            <a:r>
              <a:rPr lang="en-US" dirty="0"/>
              <a:t>Animations</a:t>
            </a:r>
          </a:p>
          <a:p>
            <a:pPr marL="857250" lvl="1" indent="-457200">
              <a:buFont typeface="+mj-lt"/>
              <a:buAutoNum type="arabicPeriod"/>
            </a:pPr>
            <a:r>
              <a:rPr lang="en-US" dirty="0"/>
              <a:t>Sneaking</a:t>
            </a:r>
          </a:p>
          <a:p>
            <a:pPr marL="857250" lvl="1" indent="-457200">
              <a:buFont typeface="+mj-lt"/>
              <a:buAutoNum type="arabicPeriod"/>
            </a:pPr>
            <a:r>
              <a:rPr lang="en-US" dirty="0"/>
              <a:t>Quests</a:t>
            </a:r>
          </a:p>
          <a:p>
            <a:pPr marL="857250" lvl="1" indent="-457200">
              <a:buFont typeface="+mj-lt"/>
              <a:buAutoNum type="arabicPeriod"/>
            </a:pPr>
            <a:r>
              <a:rPr lang="en-US" dirty="0"/>
              <a:t>Unique 3D art</a:t>
            </a:r>
          </a:p>
          <a:p>
            <a:pPr marL="857250" lvl="1" indent="-457200">
              <a:buFont typeface="+mj-lt"/>
              <a:buAutoNum type="arabicPeriod"/>
            </a:pPr>
            <a:r>
              <a:rPr lang="en-US" dirty="0"/>
              <a:t>Game State Persistence</a:t>
            </a:r>
          </a:p>
          <a:p>
            <a:pPr marL="857250" lvl="1" indent="-457200">
              <a:buFont typeface="+mj-lt"/>
              <a:buAutoNum type="arabicPeriod"/>
            </a:pPr>
            <a:r>
              <a:rPr lang="en-US" dirty="0"/>
              <a:t>Enemy Advanced Intelligence Using Finite-State Machines (FSM)</a:t>
            </a:r>
          </a:p>
        </p:txBody>
      </p:sp>
    </p:spTree>
    <p:extLst>
      <p:ext uri="{BB962C8B-B14F-4D97-AF65-F5344CB8AC3E}">
        <p14:creationId xmlns:p14="http://schemas.microsoft.com/office/powerpoint/2010/main" val="1438535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607E-E91C-8F3C-A10F-9E7BA7D705FE}"/>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3DF8AB71-0202-5D2A-4D30-3C152E64967C}"/>
              </a:ext>
            </a:extLst>
          </p:cNvPr>
          <p:cNvSpPr>
            <a:spLocks noGrp="1"/>
          </p:cNvSpPr>
          <p:nvPr>
            <p:ph idx="1"/>
          </p:nvPr>
        </p:nvSpPr>
        <p:spPr/>
        <p:txBody>
          <a:bodyPr/>
          <a:lstStyle/>
          <a:p>
            <a:r>
              <a:rPr lang="en-US" dirty="0"/>
              <a:t>Non-Functional Requirements</a:t>
            </a:r>
          </a:p>
          <a:p>
            <a:pPr marL="857250" lvl="1" indent="-457200">
              <a:buFont typeface="+mj-lt"/>
              <a:buAutoNum type="arabicPeriod"/>
            </a:pPr>
            <a:r>
              <a:rPr lang="en-US" dirty="0"/>
              <a:t>Performance</a:t>
            </a:r>
          </a:p>
          <a:p>
            <a:pPr marL="857250" lvl="1" indent="-457200">
              <a:buFont typeface="+mj-lt"/>
              <a:buAutoNum type="arabicPeriod"/>
            </a:pPr>
            <a:r>
              <a:rPr lang="en-US" dirty="0"/>
              <a:t>Scalability</a:t>
            </a:r>
          </a:p>
          <a:p>
            <a:pPr marL="857250" lvl="1" indent="-457200">
              <a:buFont typeface="+mj-lt"/>
              <a:buAutoNum type="arabicPeriod"/>
            </a:pPr>
            <a:r>
              <a:rPr lang="en-US" dirty="0"/>
              <a:t>Maintainability</a:t>
            </a:r>
          </a:p>
          <a:p>
            <a:pPr marL="857250" lvl="1" indent="-457200">
              <a:buFont typeface="+mj-lt"/>
              <a:buAutoNum type="arabicPeriod"/>
            </a:pPr>
            <a:r>
              <a:rPr lang="en-US" dirty="0"/>
              <a:t>Aesthetics</a:t>
            </a:r>
          </a:p>
          <a:p>
            <a:pPr marL="857250" lvl="1" indent="-457200">
              <a:buFont typeface="+mj-lt"/>
              <a:buAutoNum type="arabicPeriod"/>
            </a:pPr>
            <a:r>
              <a:rPr lang="en-US" dirty="0"/>
              <a:t>User Experience</a:t>
            </a:r>
          </a:p>
        </p:txBody>
      </p:sp>
    </p:spTree>
    <p:extLst>
      <p:ext uri="{BB962C8B-B14F-4D97-AF65-F5344CB8AC3E}">
        <p14:creationId xmlns:p14="http://schemas.microsoft.com/office/powerpoint/2010/main" val="1082325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0" name="Picture 49">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52" name="Picture 51">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54" name="Oval 53">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56" name="Picture 55">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58" name="Picture 57">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60" name="Rectangle 59">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62" name="Rectangle 61">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descr="A picture containing text, person, posing&#10;&#10;Description automatically generated">
            <a:extLst>
              <a:ext uri="{FF2B5EF4-FFF2-40B4-BE49-F238E27FC236}">
                <a16:creationId xmlns:a16="http://schemas.microsoft.com/office/drawing/2014/main" id="{B01C0AA1-5B8E-82D4-21F3-940958A828D7}"/>
              </a:ext>
            </a:extLst>
          </p:cNvPr>
          <p:cNvPicPr>
            <a:picLocks noChangeAspect="1"/>
          </p:cNvPicPr>
          <p:nvPr/>
        </p:nvPicPr>
        <p:blipFill rotWithShape="1">
          <a:blip r:embed="rId7">
            <a:alphaModFix amt="30000"/>
            <a:extLst>
              <a:ext uri="{BEBA8EAE-BF5A-486C-A8C5-ECC9F3942E4B}">
                <a14:imgProps xmlns:a14="http://schemas.microsoft.com/office/drawing/2010/main">
                  <a14:imgLayer r:embed="rId8">
                    <a14:imgEffect>
                      <a14:artisticBlur radius="20"/>
                    </a14:imgEffect>
                  </a14:imgLayer>
                </a14:imgProps>
              </a:ext>
              <a:ext uri="{28A0092B-C50C-407E-A947-70E740481C1C}">
                <a14:useLocalDpi xmlns:a14="http://schemas.microsoft.com/office/drawing/2010/main" val="0"/>
              </a:ext>
            </a:extLst>
          </a:blip>
          <a:srcRect t="7528" r="2" b="17896"/>
          <a:stretch/>
        </p:blipFill>
        <p:spPr>
          <a:xfrm>
            <a:off x="20" y="10"/>
            <a:ext cx="6089884" cy="3428990"/>
          </a:xfrm>
          <a:prstGeom prst="rect">
            <a:avLst/>
          </a:prstGeom>
        </p:spPr>
      </p:pic>
      <p:pic>
        <p:nvPicPr>
          <p:cNvPr id="15" name="Picture 14" descr="A screenshot of a computer&#10;&#10;Description automatically generated with medium confidence">
            <a:extLst>
              <a:ext uri="{FF2B5EF4-FFF2-40B4-BE49-F238E27FC236}">
                <a16:creationId xmlns:a16="http://schemas.microsoft.com/office/drawing/2014/main" id="{1C2200E7-871C-04F3-FCFE-807D31577C84}"/>
              </a:ext>
            </a:extLst>
          </p:cNvPr>
          <p:cNvPicPr>
            <a:picLocks noChangeAspect="1"/>
          </p:cNvPicPr>
          <p:nvPr/>
        </p:nvPicPr>
        <p:blipFill rotWithShape="1">
          <a:blip r:embed="rId9">
            <a:alphaModFix amt="30000"/>
            <a:extLst>
              <a:ext uri="{BEBA8EAE-BF5A-486C-A8C5-ECC9F3942E4B}">
                <a14:imgProps xmlns:a14="http://schemas.microsoft.com/office/drawing/2010/main">
                  <a14:imgLayer r:embed="rId10">
                    <a14:imgEffect>
                      <a14:artisticBlur/>
                    </a14:imgEffect>
                  </a14:imgLayer>
                </a14:imgProps>
              </a:ext>
              <a:ext uri="{28A0092B-C50C-407E-A947-70E740481C1C}">
                <a14:useLocalDpi xmlns:a14="http://schemas.microsoft.com/office/drawing/2010/main" val="0"/>
              </a:ext>
            </a:extLst>
          </a:blip>
          <a:srcRect r="-2" b="26543"/>
          <a:stretch/>
        </p:blipFill>
        <p:spPr>
          <a:xfrm>
            <a:off x="6089904" y="3429000"/>
            <a:ext cx="6102096" cy="3428990"/>
          </a:xfrm>
          <a:prstGeom prst="rect">
            <a:avLst/>
          </a:prstGeom>
        </p:spPr>
      </p:pic>
      <p:pic>
        <p:nvPicPr>
          <p:cNvPr id="5" name="Content Placeholder 4">
            <a:extLst>
              <a:ext uri="{FF2B5EF4-FFF2-40B4-BE49-F238E27FC236}">
                <a16:creationId xmlns:a16="http://schemas.microsoft.com/office/drawing/2014/main" id="{2B3C5B74-CE1C-12AA-CDBA-6FC6A255CABC}"/>
              </a:ext>
            </a:extLst>
          </p:cNvPr>
          <p:cNvPicPr>
            <a:picLocks noGrp="1" noChangeAspect="1"/>
          </p:cNvPicPr>
          <p:nvPr>
            <p:ph idx="1"/>
          </p:nvPr>
        </p:nvPicPr>
        <p:blipFill rotWithShape="1">
          <a:blip r:embed="rId11">
            <a:alphaModFix amt="30000"/>
            <a:extLst>
              <a:ext uri="{BEBA8EAE-BF5A-486C-A8C5-ECC9F3942E4B}">
                <a14:imgProps xmlns:a14="http://schemas.microsoft.com/office/drawing/2010/main">
                  <a14:imgLayer r:embed="rId12">
                    <a14:imgEffect>
                      <a14:artisticBlur radius="45"/>
                    </a14:imgEffect>
                  </a14:imgLayer>
                </a14:imgProps>
              </a:ext>
              <a:ext uri="{28A0092B-C50C-407E-A947-70E740481C1C}">
                <a14:useLocalDpi xmlns:a14="http://schemas.microsoft.com/office/drawing/2010/main" val="0"/>
              </a:ext>
            </a:extLst>
          </a:blip>
          <a:srcRect t="19395" r="2" b="2"/>
          <a:stretch/>
        </p:blipFill>
        <p:spPr>
          <a:xfrm>
            <a:off x="6089904" y="0"/>
            <a:ext cx="6099048" cy="3429000"/>
          </a:xfrm>
          <a:prstGeom prst="rect">
            <a:avLst/>
          </a:prstGeom>
        </p:spPr>
      </p:pic>
      <p:sp>
        <p:nvSpPr>
          <p:cNvPr id="2" name="Title 1">
            <a:extLst>
              <a:ext uri="{FF2B5EF4-FFF2-40B4-BE49-F238E27FC236}">
                <a16:creationId xmlns:a16="http://schemas.microsoft.com/office/drawing/2014/main" id="{8D4E75A9-DCD4-2637-564B-DE49E2A398F7}"/>
              </a:ext>
            </a:extLst>
          </p:cNvPr>
          <p:cNvSpPr>
            <a:spLocks noGrp="1"/>
          </p:cNvSpPr>
          <p:nvPr>
            <p:ph type="title"/>
          </p:nvPr>
        </p:nvSpPr>
        <p:spPr>
          <a:xfrm>
            <a:off x="1522412" y="1153016"/>
            <a:ext cx="8825658" cy="3329581"/>
          </a:xfrm>
        </p:spPr>
        <p:txBody>
          <a:bodyPr vert="horz" lIns="91440" tIns="45720" rIns="91440" bIns="45720" rtlCol="0" anchor="b">
            <a:normAutofit/>
          </a:bodyPr>
          <a:lstStyle/>
          <a:p>
            <a:r>
              <a:rPr lang="en-US" sz="6600" dirty="0">
                <a:solidFill>
                  <a:schemeClr val="tx1"/>
                </a:solidFill>
              </a:rPr>
              <a:t>Implementation Approach</a:t>
            </a:r>
          </a:p>
        </p:txBody>
      </p:sp>
      <p:pic>
        <p:nvPicPr>
          <p:cNvPr id="19" name="Picture 18">
            <a:extLst>
              <a:ext uri="{FF2B5EF4-FFF2-40B4-BE49-F238E27FC236}">
                <a16:creationId xmlns:a16="http://schemas.microsoft.com/office/drawing/2014/main" id="{06E118E2-67D9-BB9D-2F7B-9FCE941D86FA}"/>
              </a:ext>
            </a:extLst>
          </p:cNvPr>
          <p:cNvPicPr>
            <a:picLocks noChangeAspect="1"/>
          </p:cNvPicPr>
          <p:nvPr/>
        </p:nvPicPr>
        <p:blipFill>
          <a:blip r:embed="rId13">
            <a:alphaModFix amt="30000"/>
            <a:extLst>
              <a:ext uri="{BEBA8EAE-BF5A-486C-A8C5-ECC9F3942E4B}">
                <a14:imgProps xmlns:a14="http://schemas.microsoft.com/office/drawing/2010/main">
                  <a14:imgLayer r:embed="rId14">
                    <a14:imgEffect>
                      <a14:artisticBlur radius="7"/>
                    </a14:imgEffect>
                  </a14:imgLayer>
                </a14:imgProps>
              </a:ext>
              <a:ext uri="{28A0092B-C50C-407E-A947-70E740481C1C}">
                <a14:useLocalDpi xmlns:a14="http://schemas.microsoft.com/office/drawing/2010/main" val="0"/>
              </a:ext>
            </a:extLst>
          </a:blip>
          <a:stretch>
            <a:fillRect/>
          </a:stretch>
        </p:blipFill>
        <p:spPr>
          <a:xfrm>
            <a:off x="0" y="3429000"/>
            <a:ext cx="6086856" cy="3429000"/>
          </a:xfrm>
          <a:prstGeom prst="rect">
            <a:avLst/>
          </a:prstGeom>
        </p:spPr>
      </p:pic>
    </p:spTree>
    <p:extLst>
      <p:ext uri="{BB962C8B-B14F-4D97-AF65-F5344CB8AC3E}">
        <p14:creationId xmlns:p14="http://schemas.microsoft.com/office/powerpoint/2010/main" val="1893548132"/>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0"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211C4D0-1FC4-A0AC-CE9F-B1FB1DFCF338}"/>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Implementation Approach</a:t>
            </a:r>
          </a:p>
        </p:txBody>
      </p:sp>
      <p:sp>
        <p:nvSpPr>
          <p:cNvPr id="21" name="Content Placeholder 10">
            <a:extLst>
              <a:ext uri="{FF2B5EF4-FFF2-40B4-BE49-F238E27FC236}">
                <a16:creationId xmlns:a16="http://schemas.microsoft.com/office/drawing/2014/main" id="{68FCDA6E-7C22-781D-DC6E-333B77EE6633}"/>
              </a:ext>
            </a:extLst>
          </p:cNvPr>
          <p:cNvSpPr>
            <a:spLocks noGrp="1"/>
          </p:cNvSpPr>
          <p:nvPr>
            <p:ph idx="1"/>
          </p:nvPr>
        </p:nvSpPr>
        <p:spPr>
          <a:xfrm>
            <a:off x="648930" y="2438400"/>
            <a:ext cx="6188189" cy="3785419"/>
          </a:xfrm>
        </p:spPr>
        <p:txBody>
          <a:bodyPr>
            <a:normAutofit/>
          </a:bodyPr>
          <a:lstStyle/>
          <a:p>
            <a:r>
              <a:rPr lang="en-US" b="1" dirty="0">
                <a:solidFill>
                  <a:srgbClr val="FFFFFF"/>
                </a:solidFill>
              </a:rPr>
              <a:t>Agile Methodology</a:t>
            </a:r>
          </a:p>
          <a:p>
            <a:pPr marL="857250" lvl="1" indent="-457200">
              <a:buFont typeface="+mj-lt"/>
              <a:buAutoNum type="arabicPeriod"/>
            </a:pPr>
            <a:r>
              <a:rPr lang="en-US" dirty="0">
                <a:solidFill>
                  <a:srgbClr val="FFFFFF"/>
                </a:solidFill>
              </a:rPr>
              <a:t>Schedule</a:t>
            </a:r>
          </a:p>
          <a:p>
            <a:pPr marL="857250" lvl="1" indent="-457200">
              <a:buFont typeface="+mj-lt"/>
              <a:buAutoNum type="arabicPeriod"/>
            </a:pPr>
            <a:r>
              <a:rPr lang="en-US" dirty="0">
                <a:solidFill>
                  <a:srgbClr val="FFFFFF"/>
                </a:solidFill>
              </a:rPr>
              <a:t>Sprints</a:t>
            </a:r>
          </a:p>
          <a:p>
            <a:pPr marL="857250" lvl="1" indent="-457200">
              <a:buFont typeface="+mj-lt"/>
              <a:buAutoNum type="arabicPeriod"/>
            </a:pPr>
            <a:r>
              <a:rPr lang="en-US" dirty="0">
                <a:solidFill>
                  <a:srgbClr val="FFFFFF"/>
                </a:solidFill>
              </a:rPr>
              <a:t>Kanban</a:t>
            </a:r>
          </a:p>
          <a:p>
            <a:pPr marL="0" indent="0">
              <a:buNone/>
            </a:pPr>
            <a:endParaRPr lang="en-US" dirty="0">
              <a:solidFill>
                <a:srgbClr val="FFFFFF"/>
              </a:solidFill>
            </a:endParaRPr>
          </a:p>
          <a:p>
            <a:r>
              <a:rPr lang="en-US" b="1" dirty="0">
                <a:solidFill>
                  <a:srgbClr val="FFFFFF"/>
                </a:solidFill>
              </a:rPr>
              <a:t>Semantic Versioning 2.0.0</a:t>
            </a:r>
          </a:p>
          <a:p>
            <a:pPr marL="857250" lvl="1" indent="-457200">
              <a:buFont typeface="+mj-lt"/>
              <a:buAutoNum type="arabicPeriod"/>
            </a:pPr>
            <a:r>
              <a:rPr lang="en-US" dirty="0">
                <a:solidFill>
                  <a:srgbClr val="FFFFFF"/>
                </a:solidFill>
              </a:rPr>
              <a:t>Major, Minor, Patch </a:t>
            </a:r>
            <a:r>
              <a:rPr lang="en-US" dirty="0">
                <a:solidFill>
                  <a:schemeClr val="accent5"/>
                </a:solidFill>
              </a:rPr>
              <a:t>– 0.5.14</a:t>
            </a:r>
          </a:p>
          <a:p>
            <a:pPr marL="857250" lvl="1" indent="-457200">
              <a:buFont typeface="+mj-lt"/>
              <a:buAutoNum type="arabicPeriod"/>
            </a:pPr>
            <a:r>
              <a:rPr lang="en-US" dirty="0">
                <a:solidFill>
                  <a:srgbClr val="FFFFFF"/>
                </a:solidFill>
              </a:rPr>
              <a:t>GitHub </a:t>
            </a:r>
            <a:r>
              <a:rPr lang="en-US" dirty="0">
                <a:solidFill>
                  <a:schemeClr val="accent5"/>
                </a:solidFill>
              </a:rPr>
              <a:t>– version control</a:t>
            </a:r>
          </a:p>
        </p:txBody>
      </p:sp>
      <p:sp>
        <p:nvSpPr>
          <p:cNvPr id="22"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 name="Picture 6" descr="A picture containing text, monitor, screenshot, screen&#10;&#10;Description automatically generated">
            <a:extLst>
              <a:ext uri="{FF2B5EF4-FFF2-40B4-BE49-F238E27FC236}">
                <a16:creationId xmlns:a16="http://schemas.microsoft.com/office/drawing/2014/main" id="{D6FE36F2-C1B9-6673-DCB2-2721AB1C32CF}"/>
              </a:ext>
            </a:extLst>
          </p:cNvPr>
          <p:cNvPicPr>
            <a:picLocks noChangeAspect="1"/>
          </p:cNvPicPr>
          <p:nvPr/>
        </p:nvPicPr>
        <p:blipFill rotWithShape="1">
          <a:blip r:embed="rId4">
            <a:extLst>
              <a:ext uri="{28A0092B-C50C-407E-A947-70E740481C1C}">
                <a14:useLocalDpi xmlns:a14="http://schemas.microsoft.com/office/drawing/2010/main" val="0"/>
              </a:ext>
            </a:extLst>
          </a:blip>
          <a:srcRect r="2321"/>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5" name="Content Placeholder 4" descr="A screenshot of a computer&#10;&#10;Description automatically generated with medium confidence">
            <a:extLst>
              <a:ext uri="{FF2B5EF4-FFF2-40B4-BE49-F238E27FC236}">
                <a16:creationId xmlns:a16="http://schemas.microsoft.com/office/drawing/2014/main" id="{1207A645-1EA6-6BD6-7BE5-5A6DAC820250}"/>
              </a:ext>
            </a:extLst>
          </p:cNvPr>
          <p:cNvPicPr>
            <a:picLocks noChangeAspect="1"/>
          </p:cNvPicPr>
          <p:nvPr/>
        </p:nvPicPr>
        <p:blipFill rotWithShape="1">
          <a:blip r:embed="rId5">
            <a:extLst>
              <a:ext uri="{28A0092B-C50C-407E-A947-70E740481C1C}">
                <a14:useLocalDpi xmlns:a14="http://schemas.microsoft.com/office/drawing/2010/main" val="0"/>
              </a:ext>
            </a:extLst>
          </a:blip>
          <a:srcRect r="-1" b="9688"/>
          <a:stretch/>
        </p:blipFill>
        <p:spPr>
          <a:xfrm>
            <a:off x="7228756" y="3428997"/>
            <a:ext cx="4963244" cy="3429002"/>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Tree>
    <p:extLst>
      <p:ext uri="{BB962C8B-B14F-4D97-AF65-F5344CB8AC3E}">
        <p14:creationId xmlns:p14="http://schemas.microsoft.com/office/powerpoint/2010/main" val="39502720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78A436A-49DF-B4FC-B9B0-8395C4ACD861}"/>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Implementation Approach</a:t>
            </a:r>
          </a:p>
        </p:txBody>
      </p:sp>
      <p:sp>
        <p:nvSpPr>
          <p:cNvPr id="19"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0" name="Picture 9" descr="A picture containing text, whiteboard&#10;&#10;Description automatically generated">
            <a:extLst>
              <a:ext uri="{FF2B5EF4-FFF2-40B4-BE49-F238E27FC236}">
                <a16:creationId xmlns:a16="http://schemas.microsoft.com/office/drawing/2014/main" id="{724DCE8B-4FE4-F8C3-C24C-021ED0618B1C}"/>
              </a:ext>
            </a:extLst>
          </p:cNvPr>
          <p:cNvPicPr>
            <a:picLocks noChangeAspect="1"/>
          </p:cNvPicPr>
          <p:nvPr/>
        </p:nvPicPr>
        <p:blipFill rotWithShape="1">
          <a:blip r:embed="rId4">
            <a:extLst>
              <a:ext uri="{28A0092B-C50C-407E-A947-70E740481C1C}">
                <a14:useLocalDpi xmlns:a14="http://schemas.microsoft.com/office/drawing/2010/main" val="0"/>
              </a:ext>
            </a:extLst>
          </a:blip>
          <a:srcRect t="8194" r="2" b="27049"/>
          <a:stretch/>
        </p:blipFill>
        <p:spPr>
          <a:xfrm>
            <a:off x="7220078" y="10"/>
            <a:ext cx="4971922" cy="2285990"/>
          </a:xfrm>
          <a:custGeom>
            <a:avLst/>
            <a:gdLst/>
            <a:ahLst/>
            <a:cxnLst/>
            <a:rect l="l" t="t" r="r" b="b"/>
            <a:pathLst>
              <a:path w="4971922" h="2286000">
                <a:moveTo>
                  <a:pt x="0" y="0"/>
                </a:moveTo>
                <a:lnTo>
                  <a:pt x="1343538" y="0"/>
                </a:lnTo>
                <a:lnTo>
                  <a:pt x="1343538" y="1"/>
                </a:lnTo>
                <a:lnTo>
                  <a:pt x="4971922" y="1"/>
                </a:lnTo>
                <a:lnTo>
                  <a:pt x="4971922" y="2286000"/>
                </a:lnTo>
                <a:lnTo>
                  <a:pt x="232518" y="2286000"/>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sp>
        <p:nvSpPr>
          <p:cNvPr id="14" name="Content Placeholder 13">
            <a:extLst>
              <a:ext uri="{FF2B5EF4-FFF2-40B4-BE49-F238E27FC236}">
                <a16:creationId xmlns:a16="http://schemas.microsoft.com/office/drawing/2014/main" id="{AB7FEE62-7629-2DDB-D5C0-0C15C70FF70A}"/>
              </a:ext>
            </a:extLst>
          </p:cNvPr>
          <p:cNvSpPr>
            <a:spLocks noGrp="1"/>
          </p:cNvSpPr>
          <p:nvPr>
            <p:ph idx="1"/>
          </p:nvPr>
        </p:nvSpPr>
        <p:spPr>
          <a:xfrm>
            <a:off x="648930" y="2438400"/>
            <a:ext cx="6188189" cy="3785419"/>
          </a:xfrm>
        </p:spPr>
        <p:txBody>
          <a:bodyPr>
            <a:normAutofit/>
          </a:bodyPr>
          <a:lstStyle/>
          <a:p>
            <a:r>
              <a:rPr lang="en-US" b="1" dirty="0">
                <a:solidFill>
                  <a:srgbClr val="FFFFFF"/>
                </a:solidFill>
              </a:rPr>
              <a:t>Paper-Prototypes</a:t>
            </a:r>
          </a:p>
          <a:p>
            <a:pPr marL="857250" lvl="1" indent="-457200">
              <a:buFont typeface="+mj-lt"/>
              <a:buAutoNum type="arabicPeriod"/>
            </a:pPr>
            <a:r>
              <a:rPr lang="en-US" dirty="0">
                <a:solidFill>
                  <a:srgbClr val="FFFFFF"/>
                </a:solidFill>
              </a:rPr>
              <a:t>User Interface Components</a:t>
            </a:r>
          </a:p>
          <a:p>
            <a:pPr marL="857250" lvl="1" indent="-457200">
              <a:buFont typeface="+mj-lt"/>
              <a:buAutoNum type="arabicPeriod"/>
            </a:pPr>
            <a:r>
              <a:rPr lang="en-US" dirty="0">
                <a:solidFill>
                  <a:srgbClr val="FFFFFF"/>
                </a:solidFill>
              </a:rPr>
              <a:t>Interactivity Concepts</a:t>
            </a:r>
          </a:p>
        </p:txBody>
      </p:sp>
      <p:pic>
        <p:nvPicPr>
          <p:cNvPr id="7" name="Picture 6" descr="A picture containing text, sign&#10;&#10;Description automatically generated">
            <a:extLst>
              <a:ext uri="{FF2B5EF4-FFF2-40B4-BE49-F238E27FC236}">
                <a16:creationId xmlns:a16="http://schemas.microsoft.com/office/drawing/2014/main" id="{B4B6DFC1-007B-0DC5-ABD7-42B2E0C2A672}"/>
              </a:ext>
            </a:extLst>
          </p:cNvPr>
          <p:cNvPicPr>
            <a:picLocks noChangeAspect="1"/>
          </p:cNvPicPr>
          <p:nvPr/>
        </p:nvPicPr>
        <p:blipFill rotWithShape="1">
          <a:blip r:embed="rId5">
            <a:extLst>
              <a:ext uri="{28A0092B-C50C-407E-A947-70E740481C1C}">
                <a14:useLocalDpi xmlns:a14="http://schemas.microsoft.com/office/drawing/2010/main" val="0"/>
              </a:ext>
            </a:extLst>
          </a:blip>
          <a:srcRect t="5004" r="-2" b="25570"/>
          <a:stretch/>
        </p:blipFill>
        <p:spPr>
          <a:xfrm>
            <a:off x="7437114" y="2286000"/>
            <a:ext cx="4754886" cy="2286000"/>
          </a:xfrm>
          <a:custGeom>
            <a:avLst/>
            <a:gdLst/>
            <a:ahLst/>
            <a:cxnLst/>
            <a:rect l="l" t="t" r="r" b="b"/>
            <a:pathLst>
              <a:path w="4754886" h="2286000">
                <a:moveTo>
                  <a:pt x="15482" y="0"/>
                </a:moveTo>
                <a:lnTo>
                  <a:pt x="4754886" y="0"/>
                </a:lnTo>
                <a:lnTo>
                  <a:pt x="4754886" y="2286000"/>
                </a:lnTo>
                <a:lnTo>
                  <a:pt x="0" y="2286000"/>
                </a:lnTo>
                <a:lnTo>
                  <a:pt x="8036" y="2135352"/>
                </a:lnTo>
                <a:lnTo>
                  <a:pt x="12742" y="2007793"/>
                </a:lnTo>
                <a:lnTo>
                  <a:pt x="17953" y="1877492"/>
                </a:lnTo>
                <a:lnTo>
                  <a:pt x="22827" y="1745133"/>
                </a:lnTo>
                <a:lnTo>
                  <a:pt x="26021" y="1612087"/>
                </a:lnTo>
                <a:lnTo>
                  <a:pt x="28879" y="1476299"/>
                </a:lnTo>
                <a:lnTo>
                  <a:pt x="31904" y="1339139"/>
                </a:lnTo>
                <a:lnTo>
                  <a:pt x="33921" y="1199236"/>
                </a:lnTo>
                <a:lnTo>
                  <a:pt x="33921" y="1057961"/>
                </a:lnTo>
                <a:lnTo>
                  <a:pt x="34930" y="915315"/>
                </a:lnTo>
                <a:lnTo>
                  <a:pt x="33921" y="771297"/>
                </a:lnTo>
                <a:lnTo>
                  <a:pt x="31904" y="625221"/>
                </a:lnTo>
                <a:lnTo>
                  <a:pt x="30055" y="479146"/>
                </a:lnTo>
                <a:lnTo>
                  <a:pt x="26021" y="331013"/>
                </a:lnTo>
                <a:lnTo>
                  <a:pt x="21819" y="181509"/>
                </a:lnTo>
                <a:lnTo>
                  <a:pt x="16944" y="32004"/>
                </a:lnTo>
                <a:close/>
              </a:path>
            </a:pathLst>
          </a:custGeom>
        </p:spPr>
      </p:pic>
      <p:pic>
        <p:nvPicPr>
          <p:cNvPr id="5" name="Content Placeholder 4" descr="Text, whiteboard&#10;&#10;Description automatically generated">
            <a:extLst>
              <a:ext uri="{FF2B5EF4-FFF2-40B4-BE49-F238E27FC236}">
                <a16:creationId xmlns:a16="http://schemas.microsoft.com/office/drawing/2014/main" id="{A026F9ED-1F3F-207A-AA6D-83AA17031F17}"/>
              </a:ext>
            </a:extLst>
          </p:cNvPr>
          <p:cNvPicPr>
            <a:picLocks noChangeAspect="1"/>
          </p:cNvPicPr>
          <p:nvPr/>
        </p:nvPicPr>
        <p:blipFill rotWithShape="1">
          <a:blip r:embed="rId6">
            <a:extLst>
              <a:ext uri="{28A0092B-C50C-407E-A947-70E740481C1C}">
                <a14:useLocalDpi xmlns:a14="http://schemas.microsoft.com/office/drawing/2010/main" val="0"/>
              </a:ext>
            </a:extLst>
          </a:blip>
          <a:srcRect t="27077" r="2" b="7021"/>
          <a:stretch/>
        </p:blipFill>
        <p:spPr>
          <a:xfrm>
            <a:off x="7218902" y="4572000"/>
            <a:ext cx="4973099" cy="2286000"/>
          </a:xfrm>
          <a:custGeom>
            <a:avLst/>
            <a:gdLst/>
            <a:ahLst/>
            <a:cxnLst/>
            <a:rect l="l" t="t" r="r" b="b"/>
            <a:pathLst>
              <a:path w="4973099" h="2286000">
                <a:moveTo>
                  <a:pt x="218212" y="0"/>
                </a:moveTo>
                <a:lnTo>
                  <a:pt x="4973099" y="0"/>
                </a:lnTo>
                <a:lnTo>
                  <a:pt x="4973099" y="2286000"/>
                </a:lnTo>
                <a:lnTo>
                  <a:pt x="897889" y="2286000"/>
                </a:lnTo>
                <a:lnTo>
                  <a:pt x="0" y="2286000"/>
                </a:lnTo>
                <a:lnTo>
                  <a:pt x="5883" y="2245538"/>
                </a:lnTo>
                <a:lnTo>
                  <a:pt x="23197" y="2126894"/>
                </a:lnTo>
                <a:lnTo>
                  <a:pt x="35299" y="2040483"/>
                </a:lnTo>
                <a:lnTo>
                  <a:pt x="48074" y="1937613"/>
                </a:lnTo>
                <a:lnTo>
                  <a:pt x="63370" y="1815541"/>
                </a:lnTo>
                <a:lnTo>
                  <a:pt x="79507" y="1680438"/>
                </a:lnTo>
                <a:lnTo>
                  <a:pt x="96484" y="1528191"/>
                </a:lnTo>
                <a:lnTo>
                  <a:pt x="114469" y="1362227"/>
                </a:lnTo>
                <a:lnTo>
                  <a:pt x="132455" y="1181862"/>
                </a:lnTo>
                <a:lnTo>
                  <a:pt x="150776" y="989838"/>
                </a:lnTo>
                <a:lnTo>
                  <a:pt x="167753" y="782726"/>
                </a:lnTo>
                <a:lnTo>
                  <a:pt x="184058" y="566013"/>
                </a:lnTo>
                <a:lnTo>
                  <a:pt x="198850" y="336956"/>
                </a:lnTo>
                <a:lnTo>
                  <a:pt x="212969" y="98298"/>
                </a:lnTo>
                <a:close/>
              </a:path>
            </a:pathLst>
          </a:custGeom>
        </p:spPr>
      </p:pic>
    </p:spTree>
    <p:extLst>
      <p:ext uri="{BB962C8B-B14F-4D97-AF65-F5344CB8AC3E}">
        <p14:creationId xmlns:p14="http://schemas.microsoft.com/office/powerpoint/2010/main" val="2657076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78A436A-49DF-B4FC-B9B0-8395C4ACD861}"/>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Implementation Approach</a:t>
            </a:r>
          </a:p>
        </p:txBody>
      </p:sp>
      <p:sp>
        <p:nvSpPr>
          <p:cNvPr id="9" name="Content Placeholder 8">
            <a:extLst>
              <a:ext uri="{FF2B5EF4-FFF2-40B4-BE49-F238E27FC236}">
                <a16:creationId xmlns:a16="http://schemas.microsoft.com/office/drawing/2014/main" id="{1B685FBE-865B-B967-1AD2-B0F5EFAF7681}"/>
              </a:ext>
            </a:extLst>
          </p:cNvPr>
          <p:cNvSpPr>
            <a:spLocks noGrp="1"/>
          </p:cNvSpPr>
          <p:nvPr>
            <p:ph idx="1"/>
          </p:nvPr>
        </p:nvSpPr>
        <p:spPr>
          <a:xfrm>
            <a:off x="648930" y="2438400"/>
            <a:ext cx="6188189" cy="3785419"/>
          </a:xfrm>
        </p:spPr>
        <p:txBody>
          <a:bodyPr>
            <a:normAutofit/>
          </a:bodyPr>
          <a:lstStyle/>
          <a:p>
            <a:r>
              <a:rPr lang="en-US" b="1" dirty="0">
                <a:solidFill>
                  <a:srgbClr val="FFFFFF"/>
                </a:solidFill>
              </a:rPr>
              <a:t>Blender</a:t>
            </a:r>
          </a:p>
          <a:p>
            <a:pPr marL="857250" lvl="1" indent="-457200">
              <a:buFont typeface="+mj-lt"/>
              <a:buAutoNum type="arabicPeriod"/>
            </a:pPr>
            <a:r>
              <a:rPr lang="en-US" dirty="0">
                <a:solidFill>
                  <a:srgbClr val="FFFFFF"/>
                </a:solidFill>
              </a:rPr>
              <a:t>3D Models </a:t>
            </a:r>
            <a:r>
              <a:rPr lang="en-US" dirty="0">
                <a:solidFill>
                  <a:schemeClr val="accent6"/>
                </a:solidFill>
              </a:rPr>
              <a:t>– unique / referenced</a:t>
            </a:r>
          </a:p>
          <a:p>
            <a:pPr marL="857250" lvl="1" indent="-457200">
              <a:buFont typeface="+mj-lt"/>
              <a:buAutoNum type="arabicPeriod"/>
            </a:pPr>
            <a:r>
              <a:rPr lang="en-US" dirty="0">
                <a:solidFill>
                  <a:srgbClr val="FFFFFF"/>
                </a:solidFill>
              </a:rPr>
              <a:t>Skeletal Mesh </a:t>
            </a:r>
            <a:r>
              <a:rPr lang="en-US" dirty="0">
                <a:solidFill>
                  <a:schemeClr val="accent6"/>
                </a:solidFill>
              </a:rPr>
              <a:t>– polygons, bones</a:t>
            </a:r>
          </a:p>
          <a:p>
            <a:pPr marL="857250" lvl="1" indent="-457200">
              <a:buFont typeface="+mj-lt"/>
              <a:buAutoNum type="arabicPeriod"/>
            </a:pPr>
            <a:r>
              <a:rPr lang="en-US" dirty="0">
                <a:solidFill>
                  <a:srgbClr val="FFFFFF"/>
                </a:solidFill>
              </a:rPr>
              <a:t>Tutorials</a:t>
            </a:r>
          </a:p>
        </p:txBody>
      </p:sp>
      <p:sp>
        <p:nvSpPr>
          <p:cNvPr id="18"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A picture containing text, person, posing&#10;&#10;Description automatically generated">
            <a:extLst>
              <a:ext uri="{FF2B5EF4-FFF2-40B4-BE49-F238E27FC236}">
                <a16:creationId xmlns:a16="http://schemas.microsoft.com/office/drawing/2014/main" id="{C47550F8-649C-87A5-CC0F-B6FFFE1A761D}"/>
              </a:ext>
            </a:extLst>
          </p:cNvPr>
          <p:cNvPicPr>
            <a:picLocks noChangeAspect="1"/>
          </p:cNvPicPr>
          <p:nvPr/>
        </p:nvPicPr>
        <p:blipFill rotWithShape="1">
          <a:blip r:embed="rId4">
            <a:extLst>
              <a:ext uri="{28A0092B-C50C-407E-A947-70E740481C1C}">
                <a14:useLocalDpi xmlns:a14="http://schemas.microsoft.com/office/drawing/2010/main" val="0"/>
              </a:ext>
            </a:extLst>
          </a:blip>
          <a:srcRect l="11310" r="34051" b="2"/>
          <a:stretch/>
        </p:blipFill>
        <p:spPr>
          <a:xfrm>
            <a:off x="7229175" y="1"/>
            <a:ext cx="4963245" cy="6858001"/>
          </a:xfrm>
          <a:custGeom>
            <a:avLst/>
            <a:gdLst/>
            <a:ahLst/>
            <a:cxnLst/>
            <a:rect l="l" t="t" r="r" b="b"/>
            <a:pathLst>
              <a:path w="4963245" h="6858001">
                <a:moveTo>
                  <a:pt x="1177" y="0"/>
                </a:moveTo>
                <a:lnTo>
                  <a:pt x="1344715" y="0"/>
                </a:lnTo>
                <a:lnTo>
                  <a:pt x="1344715" y="1"/>
                </a:lnTo>
                <a:lnTo>
                  <a:pt x="4963245" y="1"/>
                </a:lnTo>
                <a:lnTo>
                  <a:pt x="4963244" y="6858001"/>
                </a:lnTo>
                <a:lnTo>
                  <a:pt x="900697" y="6858001"/>
                </a:lnTo>
                <a:lnTo>
                  <a:pt x="900697" y="6858000"/>
                </a:lnTo>
                <a:lnTo>
                  <a:pt x="0" y="6858000"/>
                </a:lnTo>
                <a:lnTo>
                  <a:pt x="5883" y="6817538"/>
                </a:lnTo>
                <a:lnTo>
                  <a:pt x="23196" y="6698894"/>
                </a:lnTo>
                <a:lnTo>
                  <a:pt x="35299" y="6612483"/>
                </a:lnTo>
                <a:lnTo>
                  <a:pt x="48073" y="6509613"/>
                </a:lnTo>
                <a:lnTo>
                  <a:pt x="63369" y="6387541"/>
                </a:lnTo>
                <a:lnTo>
                  <a:pt x="79506" y="6252438"/>
                </a:lnTo>
                <a:lnTo>
                  <a:pt x="96483" y="6100191"/>
                </a:lnTo>
                <a:lnTo>
                  <a:pt x="114469" y="5934227"/>
                </a:lnTo>
                <a:lnTo>
                  <a:pt x="132454" y="5753862"/>
                </a:lnTo>
                <a:lnTo>
                  <a:pt x="150776" y="5561838"/>
                </a:lnTo>
                <a:lnTo>
                  <a:pt x="167753" y="5354726"/>
                </a:lnTo>
                <a:lnTo>
                  <a:pt x="184058" y="5138013"/>
                </a:lnTo>
                <a:lnTo>
                  <a:pt x="198849" y="4908956"/>
                </a:lnTo>
                <a:lnTo>
                  <a:pt x="212969" y="4670298"/>
                </a:lnTo>
                <a:lnTo>
                  <a:pt x="226248" y="4421352"/>
                </a:lnTo>
                <a:lnTo>
                  <a:pt x="230955" y="4293793"/>
                </a:lnTo>
                <a:lnTo>
                  <a:pt x="236165" y="4163492"/>
                </a:lnTo>
                <a:lnTo>
                  <a:pt x="241040" y="4031133"/>
                </a:lnTo>
                <a:lnTo>
                  <a:pt x="244234" y="3898087"/>
                </a:lnTo>
                <a:lnTo>
                  <a:pt x="247091" y="3762299"/>
                </a:lnTo>
                <a:lnTo>
                  <a:pt x="250117" y="3625139"/>
                </a:lnTo>
                <a:lnTo>
                  <a:pt x="252134" y="3485236"/>
                </a:lnTo>
                <a:lnTo>
                  <a:pt x="252134" y="3343961"/>
                </a:lnTo>
                <a:lnTo>
                  <a:pt x="253142" y="3201315"/>
                </a:lnTo>
                <a:lnTo>
                  <a:pt x="252134" y="3057297"/>
                </a:lnTo>
                <a:lnTo>
                  <a:pt x="250117" y="2911221"/>
                </a:lnTo>
                <a:lnTo>
                  <a:pt x="248268" y="2765146"/>
                </a:lnTo>
                <a:lnTo>
                  <a:pt x="244234" y="2617013"/>
                </a:lnTo>
                <a:lnTo>
                  <a:pt x="240032" y="2467509"/>
                </a:lnTo>
                <a:lnTo>
                  <a:pt x="235157" y="2318004"/>
                </a:lnTo>
                <a:lnTo>
                  <a:pt x="228266" y="2167128"/>
                </a:lnTo>
                <a:lnTo>
                  <a:pt x="220029" y="2014881"/>
                </a:lnTo>
                <a:lnTo>
                  <a:pt x="212129" y="1861947"/>
                </a:lnTo>
                <a:lnTo>
                  <a:pt x="202044" y="1709014"/>
                </a:lnTo>
                <a:lnTo>
                  <a:pt x="189941" y="1554023"/>
                </a:lnTo>
                <a:lnTo>
                  <a:pt x="177839" y="1401090"/>
                </a:lnTo>
                <a:lnTo>
                  <a:pt x="163887" y="1245413"/>
                </a:lnTo>
                <a:lnTo>
                  <a:pt x="148591" y="1089051"/>
                </a:lnTo>
                <a:lnTo>
                  <a:pt x="132455" y="934746"/>
                </a:lnTo>
                <a:lnTo>
                  <a:pt x="113629" y="778383"/>
                </a:lnTo>
                <a:lnTo>
                  <a:pt x="93458" y="622707"/>
                </a:lnTo>
                <a:lnTo>
                  <a:pt x="73455" y="466344"/>
                </a:lnTo>
                <a:lnTo>
                  <a:pt x="50091" y="310668"/>
                </a:lnTo>
                <a:lnTo>
                  <a:pt x="26222" y="155677"/>
                </a:lnTo>
                <a:close/>
              </a:path>
            </a:pathLst>
          </a:custGeom>
        </p:spPr>
      </p:pic>
    </p:spTree>
    <p:extLst>
      <p:ext uri="{BB962C8B-B14F-4D97-AF65-F5344CB8AC3E}">
        <p14:creationId xmlns:p14="http://schemas.microsoft.com/office/powerpoint/2010/main" val="2343109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9" name="Rectangle 3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478A436A-49DF-B4FC-B9B0-8395C4ACD861}"/>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Implementation Approach</a:t>
            </a:r>
          </a:p>
        </p:txBody>
      </p:sp>
      <p:sp>
        <p:nvSpPr>
          <p:cNvPr id="4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2" name="Picture 11" descr="A picture containing metal, lots, different, set&#10;&#10;Description automatically generated">
            <a:extLst>
              <a:ext uri="{FF2B5EF4-FFF2-40B4-BE49-F238E27FC236}">
                <a16:creationId xmlns:a16="http://schemas.microsoft.com/office/drawing/2014/main" id="{E0222440-6CE1-00A1-BA0B-84DCCF211B02}"/>
              </a:ext>
            </a:extLst>
          </p:cNvPr>
          <p:cNvPicPr>
            <a:picLocks noChangeAspect="1"/>
          </p:cNvPicPr>
          <p:nvPr/>
        </p:nvPicPr>
        <p:blipFill rotWithShape="1">
          <a:blip r:embed="rId4">
            <a:extLst>
              <a:ext uri="{28A0092B-C50C-407E-A947-70E740481C1C}">
                <a14:useLocalDpi xmlns:a14="http://schemas.microsoft.com/office/drawing/2010/main" val="0"/>
              </a:ext>
            </a:extLst>
          </a:blip>
          <a:srcRect l="5597" r="337" b="1"/>
          <a:stretch/>
        </p:blipFill>
        <p:spPr>
          <a:xfrm>
            <a:off x="7220078" y="10"/>
            <a:ext cx="4971922" cy="2285990"/>
          </a:xfrm>
          <a:custGeom>
            <a:avLst/>
            <a:gdLst/>
            <a:ahLst/>
            <a:cxnLst/>
            <a:rect l="l" t="t" r="r" b="b"/>
            <a:pathLst>
              <a:path w="4971922" h="2286000">
                <a:moveTo>
                  <a:pt x="0" y="0"/>
                </a:moveTo>
                <a:lnTo>
                  <a:pt x="1343538" y="0"/>
                </a:lnTo>
                <a:lnTo>
                  <a:pt x="1343538" y="1"/>
                </a:lnTo>
                <a:lnTo>
                  <a:pt x="4971922" y="1"/>
                </a:lnTo>
                <a:lnTo>
                  <a:pt x="4971922" y="2286000"/>
                </a:lnTo>
                <a:lnTo>
                  <a:pt x="232518" y="2286000"/>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sp>
        <p:nvSpPr>
          <p:cNvPr id="9" name="Content Placeholder 8">
            <a:extLst>
              <a:ext uri="{FF2B5EF4-FFF2-40B4-BE49-F238E27FC236}">
                <a16:creationId xmlns:a16="http://schemas.microsoft.com/office/drawing/2014/main" id="{1B685FBE-865B-B967-1AD2-B0F5EFAF7681}"/>
              </a:ext>
            </a:extLst>
          </p:cNvPr>
          <p:cNvSpPr>
            <a:spLocks noGrp="1"/>
          </p:cNvSpPr>
          <p:nvPr>
            <p:ph idx="1"/>
          </p:nvPr>
        </p:nvSpPr>
        <p:spPr>
          <a:xfrm>
            <a:off x="648930" y="2438400"/>
            <a:ext cx="6188189" cy="3785419"/>
          </a:xfrm>
        </p:spPr>
        <p:txBody>
          <a:bodyPr>
            <a:normAutofit/>
          </a:bodyPr>
          <a:lstStyle/>
          <a:p>
            <a:r>
              <a:rPr lang="en-US" b="1" dirty="0">
                <a:solidFill>
                  <a:srgbClr val="FFFFFF"/>
                </a:solidFill>
              </a:rPr>
              <a:t>Unity</a:t>
            </a:r>
          </a:p>
          <a:p>
            <a:pPr marL="857250" lvl="1" indent="-457200">
              <a:buFont typeface="+mj-lt"/>
              <a:buAutoNum type="arabicPeriod"/>
            </a:pPr>
            <a:r>
              <a:rPr lang="en-US" dirty="0">
                <a:solidFill>
                  <a:srgbClr val="FFFFFF"/>
                </a:solidFill>
              </a:rPr>
              <a:t>Scenes</a:t>
            </a:r>
          </a:p>
          <a:p>
            <a:pPr marL="857250" lvl="1" indent="-457200">
              <a:buFont typeface="+mj-lt"/>
              <a:buAutoNum type="arabicPeriod"/>
            </a:pPr>
            <a:r>
              <a:rPr lang="en-US" dirty="0">
                <a:solidFill>
                  <a:srgbClr val="FFFFFF"/>
                </a:solidFill>
              </a:rPr>
              <a:t>Objects </a:t>
            </a:r>
            <a:r>
              <a:rPr lang="en-US" dirty="0">
                <a:solidFill>
                  <a:schemeClr val="accent6"/>
                </a:solidFill>
              </a:rPr>
              <a:t>– primitive, static, dynamic</a:t>
            </a:r>
          </a:p>
          <a:p>
            <a:pPr marL="857250" lvl="1" indent="-457200">
              <a:buFont typeface="+mj-lt"/>
              <a:buAutoNum type="arabicPeriod"/>
            </a:pPr>
            <a:r>
              <a:rPr lang="en-US" dirty="0">
                <a:solidFill>
                  <a:srgbClr val="FFFFFF"/>
                </a:solidFill>
              </a:rPr>
              <a:t>Scripts </a:t>
            </a:r>
            <a:r>
              <a:rPr lang="en-US" dirty="0">
                <a:solidFill>
                  <a:schemeClr val="accent6"/>
                </a:solidFill>
              </a:rPr>
              <a:t>– MonoBehaviour</a:t>
            </a:r>
          </a:p>
          <a:p>
            <a:pPr marL="857250" lvl="1" indent="-457200">
              <a:buFont typeface="+mj-lt"/>
              <a:buAutoNum type="arabicPeriod"/>
            </a:pPr>
            <a:r>
              <a:rPr lang="en-US" dirty="0">
                <a:solidFill>
                  <a:srgbClr val="FFFFFF"/>
                </a:solidFill>
              </a:rPr>
              <a:t>Materials</a:t>
            </a:r>
          </a:p>
          <a:p>
            <a:pPr marL="857250" lvl="1" indent="-457200">
              <a:buFont typeface="+mj-lt"/>
              <a:buAutoNum type="arabicPeriod"/>
            </a:pPr>
            <a:r>
              <a:rPr lang="en-US" dirty="0">
                <a:solidFill>
                  <a:srgbClr val="FFFFFF"/>
                </a:solidFill>
              </a:rPr>
              <a:t>Tutorials </a:t>
            </a:r>
            <a:r>
              <a:rPr lang="en-US" dirty="0">
                <a:solidFill>
                  <a:schemeClr val="accent6"/>
                </a:solidFill>
              </a:rPr>
              <a:t>– Roll a ball, Create with Code</a:t>
            </a:r>
          </a:p>
          <a:p>
            <a:pPr marL="0" indent="0">
              <a:buNone/>
            </a:pPr>
            <a:endParaRPr lang="en-US" dirty="0">
              <a:solidFill>
                <a:srgbClr val="FFFFFF"/>
              </a:solidFill>
            </a:endParaRPr>
          </a:p>
        </p:txBody>
      </p:sp>
      <p:pic>
        <p:nvPicPr>
          <p:cNvPr id="10" name="Picture 9" descr="Chart, radar chart&#10;&#10;Description automatically generated">
            <a:extLst>
              <a:ext uri="{FF2B5EF4-FFF2-40B4-BE49-F238E27FC236}">
                <a16:creationId xmlns:a16="http://schemas.microsoft.com/office/drawing/2014/main" id="{50D1D771-9A73-A77C-D849-E81295FAFD5D}"/>
              </a:ext>
            </a:extLst>
          </p:cNvPr>
          <p:cNvPicPr>
            <a:picLocks noChangeAspect="1"/>
          </p:cNvPicPr>
          <p:nvPr/>
        </p:nvPicPr>
        <p:blipFill rotWithShape="1">
          <a:blip r:embed="rId5">
            <a:extLst>
              <a:ext uri="{28A0092B-C50C-407E-A947-70E740481C1C}">
                <a14:useLocalDpi xmlns:a14="http://schemas.microsoft.com/office/drawing/2010/main" val="0"/>
              </a:ext>
            </a:extLst>
          </a:blip>
          <a:srcRect t="8013" r="-1" b="9167"/>
          <a:stretch/>
        </p:blipFill>
        <p:spPr>
          <a:xfrm>
            <a:off x="7437114" y="2286000"/>
            <a:ext cx="4754886" cy="2286000"/>
          </a:xfrm>
          <a:custGeom>
            <a:avLst/>
            <a:gdLst/>
            <a:ahLst/>
            <a:cxnLst/>
            <a:rect l="l" t="t" r="r" b="b"/>
            <a:pathLst>
              <a:path w="4754886" h="2286000">
                <a:moveTo>
                  <a:pt x="15482" y="0"/>
                </a:moveTo>
                <a:lnTo>
                  <a:pt x="4754886" y="0"/>
                </a:lnTo>
                <a:lnTo>
                  <a:pt x="4754886" y="2286000"/>
                </a:lnTo>
                <a:lnTo>
                  <a:pt x="0" y="2286000"/>
                </a:lnTo>
                <a:lnTo>
                  <a:pt x="8036" y="2135352"/>
                </a:lnTo>
                <a:lnTo>
                  <a:pt x="12742" y="2007793"/>
                </a:lnTo>
                <a:lnTo>
                  <a:pt x="17953" y="1877492"/>
                </a:lnTo>
                <a:lnTo>
                  <a:pt x="22827" y="1745133"/>
                </a:lnTo>
                <a:lnTo>
                  <a:pt x="26021" y="1612087"/>
                </a:lnTo>
                <a:lnTo>
                  <a:pt x="28879" y="1476299"/>
                </a:lnTo>
                <a:lnTo>
                  <a:pt x="31904" y="1339139"/>
                </a:lnTo>
                <a:lnTo>
                  <a:pt x="33921" y="1199236"/>
                </a:lnTo>
                <a:lnTo>
                  <a:pt x="33921" y="1057961"/>
                </a:lnTo>
                <a:lnTo>
                  <a:pt x="34930" y="915315"/>
                </a:lnTo>
                <a:lnTo>
                  <a:pt x="33921" y="771297"/>
                </a:lnTo>
                <a:lnTo>
                  <a:pt x="31904" y="625221"/>
                </a:lnTo>
                <a:lnTo>
                  <a:pt x="30055" y="479146"/>
                </a:lnTo>
                <a:lnTo>
                  <a:pt x="26021" y="331013"/>
                </a:lnTo>
                <a:lnTo>
                  <a:pt x="21819" y="181509"/>
                </a:lnTo>
                <a:lnTo>
                  <a:pt x="16944" y="32004"/>
                </a:lnTo>
                <a:close/>
              </a:path>
            </a:pathLst>
          </a:custGeom>
        </p:spPr>
      </p:pic>
      <p:pic>
        <p:nvPicPr>
          <p:cNvPr id="5" name="Picture 4" descr="Text&#10;&#10;Description automatically generated">
            <a:extLst>
              <a:ext uri="{FF2B5EF4-FFF2-40B4-BE49-F238E27FC236}">
                <a16:creationId xmlns:a16="http://schemas.microsoft.com/office/drawing/2014/main" id="{084E3576-7058-C0EB-BC66-5CD6283ED5C1}"/>
              </a:ext>
            </a:extLst>
          </p:cNvPr>
          <p:cNvPicPr>
            <a:picLocks noChangeAspect="1"/>
          </p:cNvPicPr>
          <p:nvPr/>
        </p:nvPicPr>
        <p:blipFill rotWithShape="1">
          <a:blip r:embed="rId6">
            <a:extLst>
              <a:ext uri="{28A0092B-C50C-407E-A947-70E740481C1C}">
                <a14:useLocalDpi xmlns:a14="http://schemas.microsoft.com/office/drawing/2010/main" val="0"/>
              </a:ext>
            </a:extLst>
          </a:blip>
          <a:srcRect t="30434" r="2" b="8481"/>
          <a:stretch/>
        </p:blipFill>
        <p:spPr>
          <a:xfrm>
            <a:off x="7218902" y="4572000"/>
            <a:ext cx="4973099" cy="2286000"/>
          </a:xfrm>
          <a:custGeom>
            <a:avLst/>
            <a:gdLst/>
            <a:ahLst/>
            <a:cxnLst/>
            <a:rect l="l" t="t" r="r" b="b"/>
            <a:pathLst>
              <a:path w="4973099" h="2286000">
                <a:moveTo>
                  <a:pt x="218212" y="0"/>
                </a:moveTo>
                <a:lnTo>
                  <a:pt x="4973099" y="0"/>
                </a:lnTo>
                <a:lnTo>
                  <a:pt x="4973099" y="2286000"/>
                </a:lnTo>
                <a:lnTo>
                  <a:pt x="897889" y="2286000"/>
                </a:lnTo>
                <a:lnTo>
                  <a:pt x="0" y="2286000"/>
                </a:lnTo>
                <a:lnTo>
                  <a:pt x="5883" y="2245538"/>
                </a:lnTo>
                <a:lnTo>
                  <a:pt x="23197" y="2126894"/>
                </a:lnTo>
                <a:lnTo>
                  <a:pt x="35299" y="2040483"/>
                </a:lnTo>
                <a:lnTo>
                  <a:pt x="48074" y="1937613"/>
                </a:lnTo>
                <a:lnTo>
                  <a:pt x="63370" y="1815541"/>
                </a:lnTo>
                <a:lnTo>
                  <a:pt x="79507" y="1680438"/>
                </a:lnTo>
                <a:lnTo>
                  <a:pt x="96484" y="1528191"/>
                </a:lnTo>
                <a:lnTo>
                  <a:pt x="114469" y="1362227"/>
                </a:lnTo>
                <a:lnTo>
                  <a:pt x="132455" y="1181862"/>
                </a:lnTo>
                <a:lnTo>
                  <a:pt x="150776" y="989838"/>
                </a:lnTo>
                <a:lnTo>
                  <a:pt x="167753" y="782726"/>
                </a:lnTo>
                <a:lnTo>
                  <a:pt x="184058" y="566013"/>
                </a:lnTo>
                <a:lnTo>
                  <a:pt x="198850" y="336956"/>
                </a:lnTo>
                <a:lnTo>
                  <a:pt x="212969" y="98298"/>
                </a:lnTo>
                <a:close/>
              </a:path>
            </a:pathLst>
          </a:custGeom>
        </p:spPr>
      </p:pic>
    </p:spTree>
    <p:extLst>
      <p:ext uri="{BB962C8B-B14F-4D97-AF65-F5344CB8AC3E}">
        <p14:creationId xmlns:p14="http://schemas.microsoft.com/office/powerpoint/2010/main" val="20661071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A436A-49DF-B4FC-B9B0-8395C4ACD861}"/>
              </a:ext>
            </a:extLst>
          </p:cNvPr>
          <p:cNvSpPr>
            <a:spLocks noGrp="1"/>
          </p:cNvSpPr>
          <p:nvPr>
            <p:ph type="title"/>
          </p:nvPr>
        </p:nvSpPr>
        <p:spPr>
          <a:xfrm>
            <a:off x="648930" y="629266"/>
            <a:ext cx="9252154" cy="1223983"/>
          </a:xfrm>
        </p:spPr>
        <p:txBody>
          <a:bodyPr>
            <a:normAutofit/>
          </a:bodyPr>
          <a:lstStyle/>
          <a:p>
            <a:r>
              <a:rPr lang="en-US"/>
              <a:t>Implementation Approach</a:t>
            </a:r>
          </a:p>
        </p:txBody>
      </p:sp>
      <p:sp>
        <p:nvSpPr>
          <p:cNvPr id="9" name="Content Placeholder 8">
            <a:extLst>
              <a:ext uri="{FF2B5EF4-FFF2-40B4-BE49-F238E27FC236}">
                <a16:creationId xmlns:a16="http://schemas.microsoft.com/office/drawing/2014/main" id="{1B685FBE-865B-B967-1AD2-B0F5EFAF7681}"/>
              </a:ext>
            </a:extLst>
          </p:cNvPr>
          <p:cNvSpPr>
            <a:spLocks noGrp="1"/>
          </p:cNvSpPr>
          <p:nvPr>
            <p:ph idx="1"/>
          </p:nvPr>
        </p:nvSpPr>
        <p:spPr>
          <a:xfrm>
            <a:off x="1476137" y="3622646"/>
            <a:ext cx="4338409" cy="2952538"/>
          </a:xfrm>
        </p:spPr>
        <p:txBody>
          <a:bodyPr>
            <a:normAutofit/>
          </a:bodyPr>
          <a:lstStyle/>
          <a:p>
            <a:r>
              <a:rPr lang="en-US" dirty="0"/>
              <a:t>Risk Assessment</a:t>
            </a:r>
          </a:p>
          <a:p>
            <a:pPr lvl="1">
              <a:buFont typeface="+mj-lt"/>
              <a:buAutoNum type="arabicPeriod"/>
            </a:pPr>
            <a:r>
              <a:rPr lang="en-US" dirty="0"/>
              <a:t>Time Constraints</a:t>
            </a:r>
          </a:p>
          <a:p>
            <a:pPr lvl="1">
              <a:buFont typeface="+mj-lt"/>
              <a:buAutoNum type="arabicPeriod"/>
            </a:pPr>
            <a:r>
              <a:rPr lang="en-US" dirty="0"/>
              <a:t>Resources</a:t>
            </a:r>
          </a:p>
          <a:p>
            <a:pPr lvl="1">
              <a:buFont typeface="+mj-lt"/>
              <a:buAutoNum type="arabicPeriod"/>
            </a:pPr>
            <a:r>
              <a:rPr lang="en-US" dirty="0"/>
              <a:t>Scope Creep</a:t>
            </a:r>
          </a:p>
          <a:p>
            <a:pPr lvl="1">
              <a:buFont typeface="+mj-lt"/>
              <a:buAutoNum type="arabicPeriod"/>
            </a:pPr>
            <a:r>
              <a:rPr lang="en-US" dirty="0"/>
              <a:t>Quality</a:t>
            </a:r>
          </a:p>
          <a:p>
            <a:pPr lvl="1">
              <a:buFont typeface="+mj-lt"/>
              <a:buAutoNum type="arabicPeriod"/>
            </a:pPr>
            <a:r>
              <a:rPr lang="en-US" dirty="0"/>
              <a:t>Inadequate playtesting</a:t>
            </a:r>
          </a:p>
        </p:txBody>
      </p:sp>
      <p:pic>
        <p:nvPicPr>
          <p:cNvPr id="5" name="Content Placeholder 4">
            <a:extLst>
              <a:ext uri="{FF2B5EF4-FFF2-40B4-BE49-F238E27FC236}">
                <a16:creationId xmlns:a16="http://schemas.microsoft.com/office/drawing/2014/main" id="{359D31D9-937C-82E2-2C94-F356278A0096}"/>
              </a:ext>
            </a:extLst>
          </p:cNvPr>
          <p:cNvPicPr>
            <a:picLocks noChangeAspect="1"/>
          </p:cNvPicPr>
          <p:nvPr/>
        </p:nvPicPr>
        <p:blipFill>
          <a:blip r:embed="rId4"/>
          <a:stretch>
            <a:fillRect/>
          </a:stretch>
        </p:blipFill>
        <p:spPr>
          <a:xfrm>
            <a:off x="1476137" y="1646845"/>
            <a:ext cx="7597739" cy="1842451"/>
          </a:xfrm>
          <a:prstGeom prst="rect">
            <a:avLst/>
          </a:prstGeom>
          <a:effectLst>
            <a:outerShdw blurRad="50800" dist="38100" dir="5400000" algn="t" rotWithShape="0">
              <a:prstClr val="black">
                <a:alpha val="43000"/>
              </a:prstClr>
            </a:outerShdw>
          </a:effectLst>
        </p:spPr>
      </p:pic>
    </p:spTree>
    <p:extLst>
      <p:ext uri="{BB962C8B-B14F-4D97-AF65-F5344CB8AC3E}">
        <p14:creationId xmlns:p14="http://schemas.microsoft.com/office/powerpoint/2010/main" val="1713227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descr="A picture containing person, wall, indoor, child&#10;&#10;Description automatically generated">
            <a:extLst>
              <a:ext uri="{FF2B5EF4-FFF2-40B4-BE49-F238E27FC236}">
                <a16:creationId xmlns:a16="http://schemas.microsoft.com/office/drawing/2014/main" id="{12C4E07C-3C77-DFDE-9226-FB0952FC20D2}"/>
              </a:ext>
            </a:extLst>
          </p:cNvPr>
          <p:cNvPicPr>
            <a:picLocks noChangeAspect="1"/>
          </p:cNvPicPr>
          <p:nvPr/>
        </p:nvPicPr>
        <p:blipFill rotWithShape="1">
          <a:blip r:embed="rId7">
            <a:alphaModFix amt="40000"/>
            <a:extLst>
              <a:ext uri="{BEBA8EAE-BF5A-486C-A8C5-ECC9F3942E4B}">
                <a14:imgProps xmlns:a14="http://schemas.microsoft.com/office/drawing/2010/main">
                  <a14:imgLayer r:embed="rId8">
                    <a14:imgEffect>
                      <a14:artisticBlur radius="56"/>
                    </a14:imgEffect>
                  </a14:imgLayer>
                </a14:imgProps>
              </a:ext>
              <a:ext uri="{28A0092B-C50C-407E-A947-70E740481C1C}">
                <a14:useLocalDpi xmlns:a14="http://schemas.microsoft.com/office/drawing/2010/main" val="0"/>
              </a:ext>
            </a:extLst>
          </a:blip>
          <a:srcRect t="19129" r="2" b="5797"/>
          <a:stretch/>
        </p:blipFill>
        <p:spPr>
          <a:xfrm>
            <a:off x="20" y="10"/>
            <a:ext cx="6089884" cy="3428990"/>
          </a:xfrm>
          <a:prstGeom prst="rect">
            <a:avLst/>
          </a:prstGeom>
        </p:spPr>
      </p:pic>
      <p:pic>
        <p:nvPicPr>
          <p:cNvPr id="13" name="Picture 12">
            <a:extLst>
              <a:ext uri="{FF2B5EF4-FFF2-40B4-BE49-F238E27FC236}">
                <a16:creationId xmlns:a16="http://schemas.microsoft.com/office/drawing/2014/main" id="{EA4BA7A9-54AF-2A8F-341D-1018A343C684}"/>
              </a:ext>
            </a:extLst>
          </p:cNvPr>
          <p:cNvPicPr>
            <a:picLocks noChangeAspect="1"/>
          </p:cNvPicPr>
          <p:nvPr/>
        </p:nvPicPr>
        <p:blipFill rotWithShape="1">
          <a:blip r:embed="rId9">
            <a:alphaModFix amt="40000"/>
            <a:extLst>
              <a:ext uri="{BEBA8EAE-BF5A-486C-A8C5-ECC9F3942E4B}">
                <a14:imgProps xmlns:a14="http://schemas.microsoft.com/office/drawing/2010/main">
                  <a14:imgLayer r:embed="rId10">
                    <a14:imgEffect>
                      <a14:artisticBlur radius="20"/>
                    </a14:imgEffect>
                  </a14:imgLayer>
                </a14:imgProps>
              </a:ext>
            </a:extLst>
          </a:blip>
          <a:srcRect l="345"/>
          <a:stretch/>
        </p:blipFill>
        <p:spPr>
          <a:xfrm>
            <a:off x="6089904" y="10"/>
            <a:ext cx="6102096" cy="3428990"/>
          </a:xfrm>
          <a:prstGeom prst="rect">
            <a:avLst/>
          </a:prstGeom>
        </p:spPr>
      </p:pic>
      <p:pic>
        <p:nvPicPr>
          <p:cNvPr id="7" name="Picture 6">
            <a:extLst>
              <a:ext uri="{FF2B5EF4-FFF2-40B4-BE49-F238E27FC236}">
                <a16:creationId xmlns:a16="http://schemas.microsoft.com/office/drawing/2014/main" id="{AB0E91E0-C831-908B-45FF-CF8DEF6C1A66}"/>
              </a:ext>
            </a:extLst>
          </p:cNvPr>
          <p:cNvPicPr>
            <a:picLocks noChangeAspect="1"/>
          </p:cNvPicPr>
          <p:nvPr/>
        </p:nvPicPr>
        <p:blipFill rotWithShape="1">
          <a:blip r:embed="rId11">
            <a:alphaModFix amt="40000"/>
            <a:extLst>
              <a:ext uri="{BEBA8EAE-BF5A-486C-A8C5-ECC9F3942E4B}">
                <a14:imgProps xmlns:a14="http://schemas.microsoft.com/office/drawing/2010/main">
                  <a14:imgLayer r:embed="rId12">
                    <a14:imgEffect>
                      <a14:artisticBlur radius="20"/>
                    </a14:imgEffect>
                  </a14:imgLayer>
                </a14:imgProps>
              </a:ext>
              <a:ext uri="{28A0092B-C50C-407E-A947-70E740481C1C}">
                <a14:useLocalDpi xmlns:a14="http://schemas.microsoft.com/office/drawing/2010/main" val="0"/>
              </a:ext>
            </a:extLst>
          </a:blip>
          <a:srcRect t="10952" r="2" b="4379"/>
          <a:stretch/>
        </p:blipFill>
        <p:spPr>
          <a:xfrm>
            <a:off x="20" y="3429000"/>
            <a:ext cx="6089884" cy="3429000"/>
          </a:xfrm>
          <a:prstGeom prst="rect">
            <a:avLst/>
          </a:prstGeom>
        </p:spPr>
      </p:pic>
      <p:pic>
        <p:nvPicPr>
          <p:cNvPr id="5" name="Content Placeholder 4">
            <a:extLst>
              <a:ext uri="{FF2B5EF4-FFF2-40B4-BE49-F238E27FC236}">
                <a16:creationId xmlns:a16="http://schemas.microsoft.com/office/drawing/2014/main" id="{C71395AA-E322-5A95-CE2A-D6277E45C065}"/>
              </a:ext>
            </a:extLst>
          </p:cNvPr>
          <p:cNvPicPr>
            <a:picLocks noGrp="1" noChangeAspect="1"/>
          </p:cNvPicPr>
          <p:nvPr>
            <p:ph idx="1"/>
          </p:nvPr>
        </p:nvPicPr>
        <p:blipFill rotWithShape="1">
          <a:blip r:embed="rId13">
            <a:alphaModFix amt="40000"/>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l="22839" r="32694"/>
          <a:stretch/>
        </p:blipFill>
        <p:spPr>
          <a:xfrm>
            <a:off x="6092952" y="3429000"/>
            <a:ext cx="6099048" cy="3429000"/>
          </a:xfrm>
          <a:prstGeom prst="rect">
            <a:avLst/>
          </a:prstGeom>
        </p:spPr>
      </p:pic>
      <p:sp>
        <p:nvSpPr>
          <p:cNvPr id="2" name="Title 1">
            <a:extLst>
              <a:ext uri="{FF2B5EF4-FFF2-40B4-BE49-F238E27FC236}">
                <a16:creationId xmlns:a16="http://schemas.microsoft.com/office/drawing/2014/main" id="{0D35F255-96DE-79DD-D551-F5FD77F9C8BE}"/>
              </a:ext>
            </a:extLst>
          </p:cNvPr>
          <p:cNvSpPr>
            <a:spLocks noGrp="1"/>
          </p:cNvSpPr>
          <p:nvPr>
            <p:ph type="title"/>
          </p:nvPr>
        </p:nvSpPr>
        <p:spPr>
          <a:xfrm>
            <a:off x="1522412" y="2318532"/>
            <a:ext cx="8825658" cy="1679618"/>
          </a:xfrm>
        </p:spPr>
        <p:txBody>
          <a:bodyPr vert="horz" lIns="91440" tIns="45720" rIns="91440" bIns="45720" rtlCol="0" anchor="b">
            <a:normAutofit/>
          </a:bodyPr>
          <a:lstStyle/>
          <a:p>
            <a:r>
              <a:rPr lang="en-US" sz="6600" dirty="0">
                <a:solidFill>
                  <a:schemeClr val="tx1"/>
                </a:solidFill>
              </a:rPr>
              <a:t>Conclusions</a:t>
            </a:r>
          </a:p>
        </p:txBody>
      </p:sp>
    </p:spTree>
    <p:extLst>
      <p:ext uri="{BB962C8B-B14F-4D97-AF65-F5344CB8AC3E}">
        <p14:creationId xmlns:p14="http://schemas.microsoft.com/office/powerpoint/2010/main" val="231057383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Logo, company name&#10;&#10;Description automatically generated">
            <a:extLst>
              <a:ext uri="{FF2B5EF4-FFF2-40B4-BE49-F238E27FC236}">
                <a16:creationId xmlns:a16="http://schemas.microsoft.com/office/drawing/2014/main" id="{3BCE5E39-D010-7623-5517-F08C649B8D8E}"/>
              </a:ext>
            </a:extLst>
          </p:cNvPr>
          <p:cNvPicPr>
            <a:picLocks noChangeAspect="1"/>
          </p:cNvPicPr>
          <p:nvPr/>
        </p:nvPicPr>
        <p:blipFill rotWithShape="1">
          <a:blip r:embed="rId3">
            <a:alphaModFix amt="30000"/>
            <a:extLst>
              <a:ext uri="{BEBA8EAE-BF5A-486C-A8C5-ECC9F3942E4B}">
                <a14:imgProps xmlns:a14="http://schemas.microsoft.com/office/drawing/2010/main">
                  <a14:imgLayer r:embed="rId4">
                    <a14:imgEffect>
                      <a14:artisticBlur radius="19"/>
                    </a14:imgEffect>
                  </a14:imgLayer>
                </a14:imgProps>
              </a:ext>
              <a:ext uri="{28A0092B-C50C-407E-A947-70E740481C1C}">
                <a14:useLocalDpi xmlns:a14="http://schemas.microsoft.com/office/drawing/2010/main" val="0"/>
              </a:ext>
            </a:extLst>
          </a:blip>
          <a:srcRect t="26311" b="17439"/>
          <a:stretch/>
        </p:blipFill>
        <p:spPr>
          <a:xfrm>
            <a:off x="20" y="10"/>
            <a:ext cx="12191980" cy="6857990"/>
          </a:xfrm>
          <a:prstGeom prst="rect">
            <a:avLst/>
          </a:prstGeom>
        </p:spPr>
      </p:pic>
      <p:sp>
        <p:nvSpPr>
          <p:cNvPr id="8" name="TextBox 7">
            <a:extLst>
              <a:ext uri="{FF2B5EF4-FFF2-40B4-BE49-F238E27FC236}">
                <a16:creationId xmlns:a16="http://schemas.microsoft.com/office/drawing/2014/main" id="{E6656A6E-AB48-40D1-D503-298CFBCBB262}"/>
              </a:ext>
            </a:extLst>
          </p:cNvPr>
          <p:cNvSpPr txBox="1"/>
          <p:nvPr/>
        </p:nvSpPr>
        <p:spPr>
          <a:xfrm>
            <a:off x="1154955" y="2875002"/>
            <a:ext cx="6172200" cy="1107996"/>
          </a:xfrm>
          <a:prstGeom prst="rect">
            <a:avLst/>
          </a:prstGeom>
          <a:noFill/>
        </p:spPr>
        <p:txBody>
          <a:bodyPr wrap="square">
            <a:spAutoFit/>
          </a:bodyPr>
          <a:lstStyle/>
          <a:p>
            <a:r>
              <a:rPr lang="en-US" sz="6600" dirty="0"/>
              <a:t>Questions ?</a:t>
            </a:r>
          </a:p>
        </p:txBody>
      </p:sp>
    </p:spTree>
    <p:extLst>
      <p:ext uri="{BB962C8B-B14F-4D97-AF65-F5344CB8AC3E}">
        <p14:creationId xmlns:p14="http://schemas.microsoft.com/office/powerpoint/2010/main" val="356681366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3" name="Picture 32">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35" name="Picture 34">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37" name="Oval 36">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39" name="Picture 38">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41" name="Picture 40">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43" name="Rectangle 42">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45" name="Rectangle 44">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descr="A picture containing person, wall, indoor, child&#10;&#10;Description automatically generated">
            <a:extLst>
              <a:ext uri="{FF2B5EF4-FFF2-40B4-BE49-F238E27FC236}">
                <a16:creationId xmlns:a16="http://schemas.microsoft.com/office/drawing/2014/main" id="{12C4E07C-3C77-DFDE-9226-FB0952FC20D2}"/>
              </a:ext>
            </a:extLst>
          </p:cNvPr>
          <p:cNvPicPr>
            <a:picLocks noChangeAspect="1"/>
          </p:cNvPicPr>
          <p:nvPr/>
        </p:nvPicPr>
        <p:blipFill rotWithShape="1">
          <a:blip r:embed="rId7">
            <a:alphaModFix amt="40000"/>
            <a:extLst>
              <a:ext uri="{BEBA8EAE-BF5A-486C-A8C5-ECC9F3942E4B}">
                <a14:imgProps xmlns:a14="http://schemas.microsoft.com/office/drawing/2010/main">
                  <a14:imgLayer r:embed="rId8">
                    <a14:imgEffect>
                      <a14:artisticBlur radius="56"/>
                    </a14:imgEffect>
                  </a14:imgLayer>
                </a14:imgProps>
              </a:ext>
              <a:ext uri="{28A0092B-C50C-407E-A947-70E740481C1C}">
                <a14:useLocalDpi xmlns:a14="http://schemas.microsoft.com/office/drawing/2010/main" val="0"/>
              </a:ext>
            </a:extLst>
          </a:blip>
          <a:srcRect t="19129" r="2" b="5797"/>
          <a:stretch/>
        </p:blipFill>
        <p:spPr>
          <a:xfrm>
            <a:off x="20" y="10"/>
            <a:ext cx="6089884" cy="3428990"/>
          </a:xfrm>
          <a:prstGeom prst="rect">
            <a:avLst/>
          </a:prstGeom>
        </p:spPr>
      </p:pic>
      <p:pic>
        <p:nvPicPr>
          <p:cNvPr id="13" name="Picture 12">
            <a:extLst>
              <a:ext uri="{FF2B5EF4-FFF2-40B4-BE49-F238E27FC236}">
                <a16:creationId xmlns:a16="http://schemas.microsoft.com/office/drawing/2014/main" id="{EA4BA7A9-54AF-2A8F-341D-1018A343C684}"/>
              </a:ext>
            </a:extLst>
          </p:cNvPr>
          <p:cNvPicPr>
            <a:picLocks noChangeAspect="1"/>
          </p:cNvPicPr>
          <p:nvPr/>
        </p:nvPicPr>
        <p:blipFill rotWithShape="1">
          <a:blip r:embed="rId9">
            <a:alphaModFix amt="40000"/>
            <a:extLst>
              <a:ext uri="{BEBA8EAE-BF5A-486C-A8C5-ECC9F3942E4B}">
                <a14:imgProps xmlns:a14="http://schemas.microsoft.com/office/drawing/2010/main">
                  <a14:imgLayer r:embed="rId10">
                    <a14:imgEffect>
                      <a14:artisticBlur radius="20"/>
                    </a14:imgEffect>
                  </a14:imgLayer>
                </a14:imgProps>
              </a:ext>
            </a:extLst>
          </a:blip>
          <a:srcRect l="345"/>
          <a:stretch/>
        </p:blipFill>
        <p:spPr>
          <a:xfrm>
            <a:off x="6089904" y="10"/>
            <a:ext cx="6102096" cy="3428990"/>
          </a:xfrm>
          <a:prstGeom prst="rect">
            <a:avLst/>
          </a:prstGeom>
        </p:spPr>
      </p:pic>
      <p:pic>
        <p:nvPicPr>
          <p:cNvPr id="7" name="Picture 6">
            <a:extLst>
              <a:ext uri="{FF2B5EF4-FFF2-40B4-BE49-F238E27FC236}">
                <a16:creationId xmlns:a16="http://schemas.microsoft.com/office/drawing/2014/main" id="{AB0E91E0-C831-908B-45FF-CF8DEF6C1A66}"/>
              </a:ext>
            </a:extLst>
          </p:cNvPr>
          <p:cNvPicPr>
            <a:picLocks noChangeAspect="1"/>
          </p:cNvPicPr>
          <p:nvPr/>
        </p:nvPicPr>
        <p:blipFill rotWithShape="1">
          <a:blip r:embed="rId11">
            <a:alphaModFix amt="40000"/>
            <a:extLst>
              <a:ext uri="{BEBA8EAE-BF5A-486C-A8C5-ECC9F3942E4B}">
                <a14:imgProps xmlns:a14="http://schemas.microsoft.com/office/drawing/2010/main">
                  <a14:imgLayer r:embed="rId12">
                    <a14:imgEffect>
                      <a14:artisticBlur radius="20"/>
                    </a14:imgEffect>
                  </a14:imgLayer>
                </a14:imgProps>
              </a:ext>
              <a:ext uri="{28A0092B-C50C-407E-A947-70E740481C1C}">
                <a14:useLocalDpi xmlns:a14="http://schemas.microsoft.com/office/drawing/2010/main" val="0"/>
              </a:ext>
            </a:extLst>
          </a:blip>
          <a:srcRect t="10952" r="2" b="4379"/>
          <a:stretch/>
        </p:blipFill>
        <p:spPr>
          <a:xfrm>
            <a:off x="20" y="3429000"/>
            <a:ext cx="6089884" cy="3429000"/>
          </a:xfrm>
          <a:prstGeom prst="rect">
            <a:avLst/>
          </a:prstGeom>
        </p:spPr>
      </p:pic>
      <p:pic>
        <p:nvPicPr>
          <p:cNvPr id="5" name="Content Placeholder 4">
            <a:extLst>
              <a:ext uri="{FF2B5EF4-FFF2-40B4-BE49-F238E27FC236}">
                <a16:creationId xmlns:a16="http://schemas.microsoft.com/office/drawing/2014/main" id="{C71395AA-E322-5A95-CE2A-D6277E45C065}"/>
              </a:ext>
            </a:extLst>
          </p:cNvPr>
          <p:cNvPicPr>
            <a:picLocks noGrp="1" noChangeAspect="1"/>
          </p:cNvPicPr>
          <p:nvPr>
            <p:ph idx="1"/>
          </p:nvPr>
        </p:nvPicPr>
        <p:blipFill rotWithShape="1">
          <a:blip r:embed="rId13">
            <a:alphaModFix amt="40000"/>
            <a:extLst>
              <a:ext uri="{BEBA8EAE-BF5A-486C-A8C5-ECC9F3942E4B}">
                <a14:imgProps xmlns:a14="http://schemas.microsoft.com/office/drawing/2010/main">
                  <a14:imgLayer r:embed="rId14">
                    <a14:imgEffect>
                      <a14:artisticBlur/>
                    </a14:imgEffect>
                  </a14:imgLayer>
                </a14:imgProps>
              </a:ext>
              <a:ext uri="{28A0092B-C50C-407E-A947-70E740481C1C}">
                <a14:useLocalDpi xmlns:a14="http://schemas.microsoft.com/office/drawing/2010/main" val="0"/>
              </a:ext>
            </a:extLst>
          </a:blip>
          <a:srcRect l="22839" r="32694"/>
          <a:stretch/>
        </p:blipFill>
        <p:spPr>
          <a:xfrm>
            <a:off x="6092952" y="3429000"/>
            <a:ext cx="6099048" cy="3429000"/>
          </a:xfrm>
          <a:prstGeom prst="rect">
            <a:avLst/>
          </a:prstGeom>
        </p:spPr>
      </p:pic>
      <p:sp>
        <p:nvSpPr>
          <p:cNvPr id="2" name="Title 1">
            <a:extLst>
              <a:ext uri="{FF2B5EF4-FFF2-40B4-BE49-F238E27FC236}">
                <a16:creationId xmlns:a16="http://schemas.microsoft.com/office/drawing/2014/main" id="{0D35F255-96DE-79DD-D551-F5FD77F9C8BE}"/>
              </a:ext>
            </a:extLst>
          </p:cNvPr>
          <p:cNvSpPr>
            <a:spLocks noGrp="1"/>
          </p:cNvSpPr>
          <p:nvPr>
            <p:ph type="title"/>
          </p:nvPr>
        </p:nvSpPr>
        <p:spPr>
          <a:xfrm>
            <a:off x="1522412" y="2318532"/>
            <a:ext cx="8825658" cy="1679618"/>
          </a:xfrm>
        </p:spPr>
        <p:txBody>
          <a:bodyPr vert="horz" lIns="91440" tIns="45720" rIns="91440" bIns="45720" rtlCol="0" anchor="b">
            <a:normAutofit/>
          </a:bodyPr>
          <a:lstStyle/>
          <a:p>
            <a:r>
              <a:rPr lang="en-US" sz="6600" dirty="0">
                <a:solidFill>
                  <a:schemeClr val="tx1"/>
                </a:solidFill>
              </a:rPr>
              <a:t>Introduction</a:t>
            </a:r>
          </a:p>
        </p:txBody>
      </p:sp>
    </p:spTree>
    <p:extLst>
      <p:ext uri="{BB962C8B-B14F-4D97-AF65-F5344CB8AC3E}">
        <p14:creationId xmlns:p14="http://schemas.microsoft.com/office/powerpoint/2010/main" val="216103782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38" name="Rectangle 37">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211C4D0-1FC4-A0AC-CE9F-B1FB1DFCF338}"/>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Introduction</a:t>
            </a:r>
          </a:p>
        </p:txBody>
      </p:sp>
      <p:sp>
        <p:nvSpPr>
          <p:cNvPr id="35" name="Content Placeholder 34">
            <a:extLst>
              <a:ext uri="{FF2B5EF4-FFF2-40B4-BE49-F238E27FC236}">
                <a16:creationId xmlns:a16="http://schemas.microsoft.com/office/drawing/2014/main" id="{223F3F72-A43A-BB24-0D37-61E5D43EABE4}"/>
              </a:ext>
            </a:extLst>
          </p:cNvPr>
          <p:cNvSpPr>
            <a:spLocks noGrp="1"/>
          </p:cNvSpPr>
          <p:nvPr>
            <p:ph idx="1"/>
          </p:nvPr>
        </p:nvSpPr>
        <p:spPr>
          <a:xfrm>
            <a:off x="648930" y="2438400"/>
            <a:ext cx="6188189" cy="3785419"/>
          </a:xfrm>
        </p:spPr>
        <p:txBody>
          <a:bodyPr>
            <a:normAutofit fontScale="92500" lnSpcReduction="20000"/>
          </a:bodyPr>
          <a:lstStyle/>
          <a:p>
            <a:r>
              <a:rPr lang="en-US" b="1" dirty="0"/>
              <a:t>Gaming has always been a strong passion</a:t>
            </a:r>
          </a:p>
          <a:p>
            <a:endParaRPr lang="en-US" dirty="0"/>
          </a:p>
          <a:p>
            <a:r>
              <a:rPr lang="en-US" b="1" dirty="0"/>
              <a:t>Systems</a:t>
            </a:r>
          </a:p>
          <a:p>
            <a:pPr marL="628650" lvl="1" indent="-228600">
              <a:buFont typeface="+mj-lt"/>
              <a:buAutoNum type="arabicPeriod"/>
            </a:pPr>
            <a:r>
              <a:rPr lang="en-US" dirty="0"/>
              <a:t>PlayStation 2 </a:t>
            </a:r>
            <a:r>
              <a:rPr lang="en-US" dirty="0">
                <a:solidFill>
                  <a:schemeClr val="accent6"/>
                </a:solidFill>
              </a:rPr>
              <a:t>- 2005</a:t>
            </a:r>
          </a:p>
          <a:p>
            <a:pPr marL="628650" lvl="1" indent="-228600">
              <a:buFont typeface="+mj-lt"/>
              <a:buAutoNum type="arabicPeriod"/>
            </a:pPr>
            <a:r>
              <a:rPr lang="en-US" dirty="0"/>
              <a:t>Xbox 360 </a:t>
            </a:r>
            <a:r>
              <a:rPr lang="en-US" dirty="0">
                <a:solidFill>
                  <a:schemeClr val="accent6"/>
                </a:solidFill>
              </a:rPr>
              <a:t>– 2007</a:t>
            </a:r>
          </a:p>
          <a:p>
            <a:pPr marL="628650" lvl="1" indent="-228600">
              <a:buFont typeface="+mj-lt"/>
              <a:buAutoNum type="arabicPeriod"/>
            </a:pPr>
            <a:r>
              <a:rPr lang="en-US" dirty="0"/>
              <a:t>Shared my first computer </a:t>
            </a:r>
            <a:r>
              <a:rPr lang="en-US" dirty="0">
                <a:solidFill>
                  <a:schemeClr val="accent6"/>
                </a:solidFill>
              </a:rPr>
              <a:t>- 2013</a:t>
            </a:r>
          </a:p>
          <a:p>
            <a:pPr marL="628650" lvl="1" indent="-228600">
              <a:buFont typeface="+mj-lt"/>
              <a:buAutoNum type="arabicPeriod"/>
            </a:pPr>
            <a:r>
              <a:rPr lang="en-US" dirty="0"/>
              <a:t>Built my own computer </a:t>
            </a:r>
            <a:r>
              <a:rPr lang="en-US" dirty="0">
                <a:solidFill>
                  <a:schemeClr val="accent6"/>
                </a:solidFill>
              </a:rPr>
              <a:t>– 2019</a:t>
            </a:r>
          </a:p>
          <a:p>
            <a:pPr marL="628650" lvl="1" indent="-228600">
              <a:buFont typeface="+mj-lt"/>
              <a:buAutoNum type="arabicPeriod"/>
            </a:pPr>
            <a:endParaRPr lang="en-US" b="1" dirty="0"/>
          </a:p>
          <a:p>
            <a:r>
              <a:rPr lang="en-US" b="1" dirty="0"/>
              <a:t>Tournaments</a:t>
            </a:r>
          </a:p>
          <a:p>
            <a:pPr marL="628650" lvl="1" indent="-228600">
              <a:buFont typeface="+mj-lt"/>
              <a:buAutoNum type="arabicPeriod"/>
            </a:pPr>
            <a:r>
              <a:rPr lang="en-US" dirty="0"/>
              <a:t>Irish CS:GO Tournaments </a:t>
            </a:r>
            <a:r>
              <a:rPr lang="en-US" dirty="0">
                <a:solidFill>
                  <a:schemeClr val="accent6"/>
                </a:solidFill>
              </a:rPr>
              <a:t>– 2019, 2021, 2022</a:t>
            </a:r>
          </a:p>
          <a:p>
            <a:pPr marL="628650" lvl="1" indent="-228600">
              <a:buFont typeface="+mj-lt"/>
              <a:buAutoNum type="arabicPeriod"/>
            </a:pPr>
            <a:r>
              <a:rPr lang="en-US" dirty="0"/>
              <a:t>European </a:t>
            </a:r>
            <a:r>
              <a:rPr lang="en-US" dirty="0" err="1"/>
              <a:t>Valorant</a:t>
            </a:r>
            <a:r>
              <a:rPr lang="en-US" dirty="0"/>
              <a:t> Tournaments </a:t>
            </a:r>
            <a:r>
              <a:rPr lang="en-US" dirty="0">
                <a:solidFill>
                  <a:schemeClr val="accent6"/>
                </a:solidFill>
              </a:rPr>
              <a:t>- 2020</a:t>
            </a:r>
          </a:p>
          <a:p>
            <a:pPr marL="0" indent="0">
              <a:buNone/>
            </a:pPr>
            <a:endParaRPr lang="en-US" dirty="0">
              <a:solidFill>
                <a:srgbClr val="FFFFFF"/>
              </a:solidFill>
            </a:endParaRPr>
          </a:p>
          <a:p>
            <a:endParaRPr lang="en-US" dirty="0">
              <a:solidFill>
                <a:srgbClr val="FFFFFF"/>
              </a:solidFill>
            </a:endParaRPr>
          </a:p>
        </p:txBody>
      </p:sp>
      <p:sp>
        <p:nvSpPr>
          <p:cNvPr id="40"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7" name="Picture 6">
            <a:extLst>
              <a:ext uri="{FF2B5EF4-FFF2-40B4-BE49-F238E27FC236}">
                <a16:creationId xmlns:a16="http://schemas.microsoft.com/office/drawing/2014/main" id="{651C26B9-F50C-0540-1A5C-5462CF03C7C4}"/>
              </a:ext>
            </a:extLst>
          </p:cNvPr>
          <p:cNvPicPr>
            <a:picLocks noChangeAspect="1"/>
          </p:cNvPicPr>
          <p:nvPr/>
        </p:nvPicPr>
        <p:blipFill rotWithShape="1">
          <a:blip r:embed="rId4">
            <a:extLst>
              <a:ext uri="{28A0092B-C50C-407E-A947-70E740481C1C}">
                <a14:useLocalDpi xmlns:a14="http://schemas.microsoft.com/office/drawing/2010/main" val="0"/>
              </a:ext>
            </a:extLst>
          </a:blip>
          <a:srcRect t="7861" r="-1" b="-1"/>
          <a:stretch/>
        </p:blipFill>
        <p:spPr>
          <a:xfrm>
            <a:off x="7230352" y="2"/>
            <a:ext cx="4962068" cy="3428999"/>
          </a:xfrm>
          <a:custGeom>
            <a:avLst/>
            <a:gdLst/>
            <a:ahLst/>
            <a:cxnLst/>
            <a:rect l="l" t="t" r="r" b="b"/>
            <a:pathLst>
              <a:path w="4962068" h="3428999">
                <a:moveTo>
                  <a:pt x="0" y="0"/>
                </a:moveTo>
                <a:lnTo>
                  <a:pt x="1343538" y="0"/>
                </a:lnTo>
                <a:lnTo>
                  <a:pt x="1343538" y="1"/>
                </a:lnTo>
                <a:lnTo>
                  <a:pt x="4962068" y="1"/>
                </a:lnTo>
                <a:lnTo>
                  <a:pt x="4962067" y="3428999"/>
                </a:lnTo>
                <a:lnTo>
                  <a:pt x="250957" y="3428999"/>
                </a:lnTo>
                <a:lnTo>
                  <a:pt x="250957" y="3343961"/>
                </a:lnTo>
                <a:lnTo>
                  <a:pt x="251965" y="3201315"/>
                </a:lnTo>
                <a:lnTo>
                  <a:pt x="250957" y="3057297"/>
                </a:lnTo>
                <a:lnTo>
                  <a:pt x="248940" y="2911221"/>
                </a:lnTo>
                <a:lnTo>
                  <a:pt x="247091" y="2765146"/>
                </a:lnTo>
                <a:lnTo>
                  <a:pt x="243057" y="2617013"/>
                </a:lnTo>
                <a:lnTo>
                  <a:pt x="238855" y="2467509"/>
                </a:lnTo>
                <a:lnTo>
                  <a:pt x="233980" y="2318004"/>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pic>
        <p:nvPicPr>
          <p:cNvPr id="5" name="Content Placeholder 4">
            <a:extLst>
              <a:ext uri="{FF2B5EF4-FFF2-40B4-BE49-F238E27FC236}">
                <a16:creationId xmlns:a16="http://schemas.microsoft.com/office/drawing/2014/main" id="{DBE766F8-B821-0220-F749-918D89CEC2CF}"/>
              </a:ext>
            </a:extLst>
          </p:cNvPr>
          <p:cNvPicPr>
            <a:picLocks noChangeAspect="1"/>
          </p:cNvPicPr>
          <p:nvPr/>
        </p:nvPicPr>
        <p:blipFill rotWithShape="1">
          <a:blip r:embed="rId5">
            <a:extLst>
              <a:ext uri="{28A0092B-C50C-407E-A947-70E740481C1C}">
                <a14:useLocalDpi xmlns:a14="http://schemas.microsoft.com/office/drawing/2010/main" val="0"/>
              </a:ext>
            </a:extLst>
          </a:blip>
          <a:srcRect l="3746"/>
          <a:stretch/>
        </p:blipFill>
        <p:spPr>
          <a:xfrm>
            <a:off x="7228756" y="3428996"/>
            <a:ext cx="4963244" cy="3429003"/>
          </a:xfrm>
          <a:custGeom>
            <a:avLst/>
            <a:gdLst/>
            <a:ahLst/>
            <a:cxnLst/>
            <a:rect l="l" t="t" r="r" b="b"/>
            <a:pathLst>
              <a:path w="4963244" h="3429002">
                <a:moveTo>
                  <a:pt x="252134" y="0"/>
                </a:moveTo>
                <a:lnTo>
                  <a:pt x="4963244" y="0"/>
                </a:lnTo>
                <a:lnTo>
                  <a:pt x="4963244" y="3429002"/>
                </a:lnTo>
                <a:lnTo>
                  <a:pt x="900697" y="3429002"/>
                </a:lnTo>
                <a:lnTo>
                  <a:pt x="900697" y="3429001"/>
                </a:lnTo>
                <a:lnTo>
                  <a:pt x="0" y="3429001"/>
                </a:lnTo>
                <a:lnTo>
                  <a:pt x="5883" y="3388539"/>
                </a:lnTo>
                <a:lnTo>
                  <a:pt x="23196" y="3269895"/>
                </a:lnTo>
                <a:lnTo>
                  <a:pt x="35299" y="3183484"/>
                </a:lnTo>
                <a:lnTo>
                  <a:pt x="48073" y="3080614"/>
                </a:lnTo>
                <a:lnTo>
                  <a:pt x="63369" y="2958542"/>
                </a:lnTo>
                <a:lnTo>
                  <a:pt x="79506" y="2823439"/>
                </a:lnTo>
                <a:lnTo>
                  <a:pt x="96483" y="2671192"/>
                </a:lnTo>
                <a:lnTo>
                  <a:pt x="114469" y="2505228"/>
                </a:lnTo>
                <a:lnTo>
                  <a:pt x="132454" y="2324863"/>
                </a:lnTo>
                <a:lnTo>
                  <a:pt x="150776" y="2132839"/>
                </a:lnTo>
                <a:lnTo>
                  <a:pt x="167753" y="1925727"/>
                </a:lnTo>
                <a:lnTo>
                  <a:pt x="184058" y="1709014"/>
                </a:lnTo>
                <a:lnTo>
                  <a:pt x="198849" y="1479957"/>
                </a:lnTo>
                <a:lnTo>
                  <a:pt x="212969" y="1241299"/>
                </a:lnTo>
                <a:lnTo>
                  <a:pt x="226248" y="992353"/>
                </a:lnTo>
                <a:lnTo>
                  <a:pt x="230955" y="864794"/>
                </a:lnTo>
                <a:lnTo>
                  <a:pt x="236165" y="734493"/>
                </a:lnTo>
                <a:lnTo>
                  <a:pt x="241040" y="602134"/>
                </a:lnTo>
                <a:lnTo>
                  <a:pt x="244234" y="469088"/>
                </a:lnTo>
                <a:lnTo>
                  <a:pt x="247091" y="333300"/>
                </a:lnTo>
                <a:lnTo>
                  <a:pt x="250117" y="196140"/>
                </a:lnTo>
                <a:lnTo>
                  <a:pt x="252134" y="56237"/>
                </a:lnTo>
                <a:close/>
              </a:path>
            </a:pathLst>
          </a:custGeom>
        </p:spPr>
      </p:pic>
    </p:spTree>
    <p:extLst>
      <p:ext uri="{BB962C8B-B14F-4D97-AF65-F5344CB8AC3E}">
        <p14:creationId xmlns:p14="http://schemas.microsoft.com/office/powerpoint/2010/main" val="1838001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211C4D0-1FC4-A0AC-CE9F-B1FB1DFCF338}"/>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Introduction</a:t>
            </a:r>
          </a:p>
        </p:txBody>
      </p:sp>
      <p:sp>
        <p:nvSpPr>
          <p:cNvPr id="5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44" name="Picture 43">
            <a:extLst>
              <a:ext uri="{FF2B5EF4-FFF2-40B4-BE49-F238E27FC236}">
                <a16:creationId xmlns:a16="http://schemas.microsoft.com/office/drawing/2014/main" id="{17542E9E-FC63-BD86-6C76-CB3CA725717F}"/>
              </a:ext>
            </a:extLst>
          </p:cNvPr>
          <p:cNvPicPr>
            <a:picLocks noChangeAspect="1"/>
          </p:cNvPicPr>
          <p:nvPr/>
        </p:nvPicPr>
        <p:blipFill rotWithShape="1">
          <a:blip r:embed="rId4"/>
          <a:srcRect t="8203" r="2" b="19392"/>
          <a:stretch/>
        </p:blipFill>
        <p:spPr>
          <a:xfrm>
            <a:off x="7220078" y="10"/>
            <a:ext cx="4971922" cy="2285990"/>
          </a:xfrm>
          <a:custGeom>
            <a:avLst/>
            <a:gdLst/>
            <a:ahLst/>
            <a:cxnLst/>
            <a:rect l="l" t="t" r="r" b="b"/>
            <a:pathLst>
              <a:path w="4971922" h="2286000">
                <a:moveTo>
                  <a:pt x="0" y="0"/>
                </a:moveTo>
                <a:lnTo>
                  <a:pt x="1343538" y="0"/>
                </a:lnTo>
                <a:lnTo>
                  <a:pt x="1343538" y="1"/>
                </a:lnTo>
                <a:lnTo>
                  <a:pt x="4971922" y="1"/>
                </a:lnTo>
                <a:lnTo>
                  <a:pt x="4971922" y="2286000"/>
                </a:lnTo>
                <a:lnTo>
                  <a:pt x="232518" y="2286000"/>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sp>
        <p:nvSpPr>
          <p:cNvPr id="35" name="Content Placeholder 34">
            <a:extLst>
              <a:ext uri="{FF2B5EF4-FFF2-40B4-BE49-F238E27FC236}">
                <a16:creationId xmlns:a16="http://schemas.microsoft.com/office/drawing/2014/main" id="{223F3F72-A43A-BB24-0D37-61E5D43EABE4}"/>
              </a:ext>
            </a:extLst>
          </p:cNvPr>
          <p:cNvSpPr>
            <a:spLocks noGrp="1"/>
          </p:cNvSpPr>
          <p:nvPr>
            <p:ph idx="1"/>
          </p:nvPr>
        </p:nvSpPr>
        <p:spPr>
          <a:xfrm>
            <a:off x="648930" y="2438400"/>
            <a:ext cx="6188189" cy="3785419"/>
          </a:xfrm>
        </p:spPr>
        <p:txBody>
          <a:bodyPr>
            <a:normAutofit/>
          </a:bodyPr>
          <a:lstStyle/>
          <a:p>
            <a:r>
              <a:rPr lang="en-US" b="1" dirty="0">
                <a:solidFill>
                  <a:srgbClr val="FFFFFF"/>
                </a:solidFill>
              </a:rPr>
              <a:t>Favourites</a:t>
            </a:r>
          </a:p>
          <a:p>
            <a:pPr marL="457200" indent="-457200">
              <a:buFont typeface="+mj-lt"/>
              <a:buAutoNum type="arabicPeriod"/>
            </a:pPr>
            <a:r>
              <a:rPr lang="en-US" dirty="0">
                <a:solidFill>
                  <a:srgbClr val="FFFFFF"/>
                </a:solidFill>
              </a:rPr>
              <a:t>CS:GO </a:t>
            </a:r>
            <a:r>
              <a:rPr lang="en-US" dirty="0">
                <a:solidFill>
                  <a:schemeClr val="accent6"/>
                </a:solidFill>
              </a:rPr>
              <a:t>– competitive fps</a:t>
            </a:r>
          </a:p>
          <a:p>
            <a:pPr marL="457200" indent="-457200">
              <a:buFont typeface="+mj-lt"/>
              <a:buAutoNum type="arabicPeriod"/>
            </a:pPr>
            <a:r>
              <a:rPr lang="en-US" dirty="0">
                <a:solidFill>
                  <a:srgbClr val="FFFFFF"/>
                </a:solidFill>
              </a:rPr>
              <a:t>DayZ </a:t>
            </a:r>
            <a:r>
              <a:rPr lang="en-US" dirty="0">
                <a:solidFill>
                  <a:schemeClr val="accent6"/>
                </a:solidFill>
              </a:rPr>
              <a:t>– survival pvp</a:t>
            </a:r>
          </a:p>
          <a:p>
            <a:pPr marL="457200" indent="-457200">
              <a:buFont typeface="+mj-lt"/>
              <a:buAutoNum type="arabicPeriod"/>
            </a:pPr>
            <a:r>
              <a:rPr lang="en-US" dirty="0">
                <a:solidFill>
                  <a:srgbClr val="FFFFFF"/>
                </a:solidFill>
              </a:rPr>
              <a:t>Europa Universalis 4 </a:t>
            </a:r>
            <a:r>
              <a:rPr lang="en-US" dirty="0">
                <a:solidFill>
                  <a:schemeClr val="accent6"/>
                </a:solidFill>
              </a:rPr>
              <a:t>– real time strategy</a:t>
            </a:r>
          </a:p>
          <a:p>
            <a:pPr marL="457200" indent="-457200">
              <a:buFont typeface="+mj-lt"/>
              <a:buAutoNum type="arabicPeriod"/>
            </a:pPr>
            <a:r>
              <a:rPr lang="en-US" dirty="0"/>
              <a:t>RuneScape</a:t>
            </a:r>
            <a:r>
              <a:rPr lang="en-US" dirty="0">
                <a:solidFill>
                  <a:schemeClr val="accent6"/>
                </a:solidFill>
              </a:rPr>
              <a:t> – mmorpg</a:t>
            </a:r>
          </a:p>
          <a:p>
            <a:pPr marL="457200" indent="-457200">
              <a:buFont typeface="+mj-lt"/>
              <a:buAutoNum type="arabicPeriod"/>
            </a:pPr>
            <a:r>
              <a:rPr lang="en-US" dirty="0">
                <a:solidFill>
                  <a:srgbClr val="FFFFFF"/>
                </a:solidFill>
              </a:rPr>
              <a:t>World of Warcraft </a:t>
            </a:r>
            <a:r>
              <a:rPr lang="en-US" dirty="0">
                <a:solidFill>
                  <a:schemeClr val="accent6"/>
                </a:solidFill>
              </a:rPr>
              <a:t>- mmorpg</a:t>
            </a:r>
          </a:p>
          <a:p>
            <a:endParaRPr lang="en-US" dirty="0">
              <a:solidFill>
                <a:srgbClr val="FFFFFF"/>
              </a:solidFill>
            </a:endParaRPr>
          </a:p>
        </p:txBody>
      </p:sp>
      <p:pic>
        <p:nvPicPr>
          <p:cNvPr id="33" name="Picture 32">
            <a:extLst>
              <a:ext uri="{FF2B5EF4-FFF2-40B4-BE49-F238E27FC236}">
                <a16:creationId xmlns:a16="http://schemas.microsoft.com/office/drawing/2014/main" id="{F2512F53-13BD-0253-E955-E60544B6F49C}"/>
              </a:ext>
            </a:extLst>
          </p:cNvPr>
          <p:cNvPicPr>
            <a:picLocks noChangeAspect="1"/>
          </p:cNvPicPr>
          <p:nvPr/>
        </p:nvPicPr>
        <p:blipFill rotWithShape="1">
          <a:blip r:embed="rId5"/>
          <a:srcRect t="5456" r="-2" b="25861"/>
          <a:stretch/>
        </p:blipFill>
        <p:spPr>
          <a:xfrm>
            <a:off x="7437114" y="2286000"/>
            <a:ext cx="4754886" cy="2286000"/>
          </a:xfrm>
          <a:custGeom>
            <a:avLst/>
            <a:gdLst/>
            <a:ahLst/>
            <a:cxnLst/>
            <a:rect l="l" t="t" r="r" b="b"/>
            <a:pathLst>
              <a:path w="4754886" h="2286000">
                <a:moveTo>
                  <a:pt x="15482" y="0"/>
                </a:moveTo>
                <a:lnTo>
                  <a:pt x="4754886" y="0"/>
                </a:lnTo>
                <a:lnTo>
                  <a:pt x="4754886" y="2286000"/>
                </a:lnTo>
                <a:lnTo>
                  <a:pt x="0" y="2286000"/>
                </a:lnTo>
                <a:lnTo>
                  <a:pt x="8036" y="2135352"/>
                </a:lnTo>
                <a:lnTo>
                  <a:pt x="12742" y="2007793"/>
                </a:lnTo>
                <a:lnTo>
                  <a:pt x="17953" y="1877492"/>
                </a:lnTo>
                <a:lnTo>
                  <a:pt x="22827" y="1745133"/>
                </a:lnTo>
                <a:lnTo>
                  <a:pt x="26021" y="1612087"/>
                </a:lnTo>
                <a:lnTo>
                  <a:pt x="28879" y="1476299"/>
                </a:lnTo>
                <a:lnTo>
                  <a:pt x="31904" y="1339139"/>
                </a:lnTo>
                <a:lnTo>
                  <a:pt x="33921" y="1199236"/>
                </a:lnTo>
                <a:lnTo>
                  <a:pt x="33921" y="1057961"/>
                </a:lnTo>
                <a:lnTo>
                  <a:pt x="34930" y="915315"/>
                </a:lnTo>
                <a:lnTo>
                  <a:pt x="33921" y="771297"/>
                </a:lnTo>
                <a:lnTo>
                  <a:pt x="31904" y="625221"/>
                </a:lnTo>
                <a:lnTo>
                  <a:pt x="30055" y="479146"/>
                </a:lnTo>
                <a:lnTo>
                  <a:pt x="26021" y="331013"/>
                </a:lnTo>
                <a:lnTo>
                  <a:pt x="21819" y="181509"/>
                </a:lnTo>
                <a:lnTo>
                  <a:pt x="16944" y="32004"/>
                </a:lnTo>
                <a:close/>
              </a:path>
            </a:pathLst>
          </a:custGeom>
        </p:spPr>
      </p:pic>
      <p:pic>
        <p:nvPicPr>
          <p:cNvPr id="39" name="Picture 38">
            <a:extLst>
              <a:ext uri="{FF2B5EF4-FFF2-40B4-BE49-F238E27FC236}">
                <a16:creationId xmlns:a16="http://schemas.microsoft.com/office/drawing/2014/main" id="{7D1EEC1F-2420-0945-FBA9-C11FC66D442A}"/>
              </a:ext>
            </a:extLst>
          </p:cNvPr>
          <p:cNvPicPr>
            <a:picLocks noChangeAspect="1"/>
          </p:cNvPicPr>
          <p:nvPr/>
        </p:nvPicPr>
        <p:blipFill rotWithShape="1">
          <a:blip r:embed="rId6"/>
          <a:srcRect t="9743" r="2" b="8175"/>
          <a:stretch/>
        </p:blipFill>
        <p:spPr>
          <a:xfrm>
            <a:off x="7218902" y="4572000"/>
            <a:ext cx="4973099" cy="2286000"/>
          </a:xfrm>
          <a:custGeom>
            <a:avLst/>
            <a:gdLst/>
            <a:ahLst/>
            <a:cxnLst/>
            <a:rect l="l" t="t" r="r" b="b"/>
            <a:pathLst>
              <a:path w="4973099" h="2286000">
                <a:moveTo>
                  <a:pt x="218212" y="0"/>
                </a:moveTo>
                <a:lnTo>
                  <a:pt x="4973099" y="0"/>
                </a:lnTo>
                <a:lnTo>
                  <a:pt x="4973099" y="2286000"/>
                </a:lnTo>
                <a:lnTo>
                  <a:pt x="897889" y="2286000"/>
                </a:lnTo>
                <a:lnTo>
                  <a:pt x="0" y="2286000"/>
                </a:lnTo>
                <a:lnTo>
                  <a:pt x="5883" y="2245538"/>
                </a:lnTo>
                <a:lnTo>
                  <a:pt x="23197" y="2126894"/>
                </a:lnTo>
                <a:lnTo>
                  <a:pt x="35299" y="2040483"/>
                </a:lnTo>
                <a:lnTo>
                  <a:pt x="48074" y="1937613"/>
                </a:lnTo>
                <a:lnTo>
                  <a:pt x="63370" y="1815541"/>
                </a:lnTo>
                <a:lnTo>
                  <a:pt x="79507" y="1680438"/>
                </a:lnTo>
                <a:lnTo>
                  <a:pt x="96484" y="1528191"/>
                </a:lnTo>
                <a:lnTo>
                  <a:pt x="114469" y="1362227"/>
                </a:lnTo>
                <a:lnTo>
                  <a:pt x="132455" y="1181862"/>
                </a:lnTo>
                <a:lnTo>
                  <a:pt x="150776" y="989838"/>
                </a:lnTo>
                <a:lnTo>
                  <a:pt x="167753" y="782726"/>
                </a:lnTo>
                <a:lnTo>
                  <a:pt x="184058" y="566013"/>
                </a:lnTo>
                <a:lnTo>
                  <a:pt x="198850" y="336956"/>
                </a:lnTo>
                <a:lnTo>
                  <a:pt x="212969" y="98298"/>
                </a:lnTo>
                <a:close/>
              </a:path>
            </a:pathLst>
          </a:cu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3A8F87EE-F140-D4E3-F40F-A87D68FF2D6E}"/>
                  </a:ext>
                </a:extLst>
              </p14:cNvPr>
              <p14:cNvContentPartPr/>
              <p14:nvPr/>
            </p14:nvContentPartPr>
            <p14:xfrm>
              <a:off x="6475217" y="3107064"/>
              <a:ext cx="360" cy="360"/>
            </p14:xfrm>
          </p:contentPart>
        </mc:Choice>
        <mc:Fallback xmlns="">
          <p:pic>
            <p:nvPicPr>
              <p:cNvPr id="11" name="Ink 10">
                <a:extLst>
                  <a:ext uri="{FF2B5EF4-FFF2-40B4-BE49-F238E27FC236}">
                    <a16:creationId xmlns:a16="http://schemas.microsoft.com/office/drawing/2014/main" id="{3A8F87EE-F140-D4E3-F40F-A87D68FF2D6E}"/>
                  </a:ext>
                </a:extLst>
              </p:cNvPr>
              <p:cNvPicPr/>
              <p:nvPr/>
            </p:nvPicPr>
            <p:blipFill>
              <a:blip r:embed="rId8"/>
              <a:stretch>
                <a:fillRect/>
              </a:stretch>
            </p:blipFill>
            <p:spPr>
              <a:xfrm>
                <a:off x="6466217" y="3098064"/>
                <a:ext cx="18000" cy="18000"/>
              </a:xfrm>
              <a:prstGeom prst="rect">
                <a:avLst/>
              </a:prstGeom>
            </p:spPr>
          </p:pic>
        </mc:Fallback>
      </mc:AlternateContent>
    </p:spTree>
    <p:extLst>
      <p:ext uri="{BB962C8B-B14F-4D97-AF65-F5344CB8AC3E}">
        <p14:creationId xmlns:p14="http://schemas.microsoft.com/office/powerpoint/2010/main" val="221376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descr="A picture containing text, sky&#10;&#10;Description automatically generated">
            <a:extLst>
              <a:ext uri="{FF2B5EF4-FFF2-40B4-BE49-F238E27FC236}">
                <a16:creationId xmlns:a16="http://schemas.microsoft.com/office/drawing/2014/main" id="{762C0B95-37CC-3755-077F-571A544DFDD8}"/>
              </a:ext>
            </a:extLst>
          </p:cNvPr>
          <p:cNvPicPr>
            <a:picLocks noChangeAspect="1"/>
          </p:cNvPicPr>
          <p:nvPr/>
        </p:nvPicPr>
        <p:blipFill rotWithShape="1">
          <a:blip r:embed="rId7">
            <a:alphaModFix amt="30000"/>
            <a:extLst>
              <a:ext uri="{BEBA8EAE-BF5A-486C-A8C5-ECC9F3942E4B}">
                <a14:imgProps xmlns:a14="http://schemas.microsoft.com/office/drawing/2010/main">
                  <a14:imgLayer r:embed="rId8">
                    <a14:imgEffect>
                      <a14:artisticBlur radius="12"/>
                    </a14:imgEffect>
                  </a14:imgLayer>
                </a14:imgProps>
              </a:ext>
              <a:ext uri="{28A0092B-C50C-407E-A947-70E740481C1C}">
                <a14:useLocalDpi xmlns:a14="http://schemas.microsoft.com/office/drawing/2010/main" val="0"/>
              </a:ext>
            </a:extLst>
          </a:blip>
          <a:srcRect t="16891" r="2" b="2"/>
          <a:stretch/>
        </p:blipFill>
        <p:spPr>
          <a:xfrm>
            <a:off x="20" y="10"/>
            <a:ext cx="6089884" cy="3428990"/>
          </a:xfrm>
          <a:prstGeom prst="rect">
            <a:avLst/>
          </a:prstGeom>
        </p:spPr>
      </p:pic>
      <p:pic>
        <p:nvPicPr>
          <p:cNvPr id="7" name="Picture 6" descr="Diagram&#10;&#10;Description automatically generated">
            <a:extLst>
              <a:ext uri="{FF2B5EF4-FFF2-40B4-BE49-F238E27FC236}">
                <a16:creationId xmlns:a16="http://schemas.microsoft.com/office/drawing/2014/main" id="{C73A2DF5-45FE-0FF5-8F5C-3AC792707240}"/>
              </a:ext>
            </a:extLst>
          </p:cNvPr>
          <p:cNvPicPr>
            <a:picLocks noChangeAspect="1"/>
          </p:cNvPicPr>
          <p:nvPr/>
        </p:nvPicPr>
        <p:blipFill rotWithShape="1">
          <a:blip r:embed="rId9">
            <a:alphaModFix amt="30000"/>
            <a:extLst>
              <a:ext uri="{BEBA8EAE-BF5A-486C-A8C5-ECC9F3942E4B}">
                <a14:imgProps xmlns:a14="http://schemas.microsoft.com/office/drawing/2010/main">
                  <a14:imgLayer r:embed="rId10">
                    <a14:imgEffect>
                      <a14:artisticBlur radius="8"/>
                    </a14:imgEffect>
                  </a14:imgLayer>
                </a14:imgProps>
              </a:ext>
              <a:ext uri="{28A0092B-C50C-407E-A947-70E740481C1C}">
                <a14:useLocalDpi xmlns:a14="http://schemas.microsoft.com/office/drawing/2010/main" val="0"/>
              </a:ext>
            </a:extLst>
          </a:blip>
          <a:srcRect r="3" b="13761"/>
          <a:stretch/>
        </p:blipFill>
        <p:spPr>
          <a:xfrm>
            <a:off x="6089904" y="10"/>
            <a:ext cx="6102096" cy="3428990"/>
          </a:xfrm>
          <a:prstGeom prst="rect">
            <a:avLst/>
          </a:prstGeom>
        </p:spPr>
      </p:pic>
      <p:pic>
        <p:nvPicPr>
          <p:cNvPr id="5" name="Content Placeholder 4" descr="Rectangle&#10;&#10;Description automatically generated with medium confidence">
            <a:extLst>
              <a:ext uri="{FF2B5EF4-FFF2-40B4-BE49-F238E27FC236}">
                <a16:creationId xmlns:a16="http://schemas.microsoft.com/office/drawing/2014/main" id="{20227EEE-7BE5-3A59-694E-F8B18275FFAF}"/>
              </a:ext>
            </a:extLst>
          </p:cNvPr>
          <p:cNvPicPr>
            <a:picLocks noChangeAspect="1"/>
          </p:cNvPicPr>
          <p:nvPr/>
        </p:nvPicPr>
        <p:blipFill rotWithShape="1">
          <a:blip r:embed="rId11">
            <a:alphaModFix amt="30000"/>
            <a:extLst>
              <a:ext uri="{BEBA8EAE-BF5A-486C-A8C5-ECC9F3942E4B}">
                <a14:imgProps xmlns:a14="http://schemas.microsoft.com/office/drawing/2010/main">
                  <a14:imgLayer r:embed="rId12">
                    <a14:imgEffect>
                      <a14:artisticBlur radius="8"/>
                    </a14:imgEffect>
                  </a14:imgLayer>
                </a14:imgProps>
              </a:ext>
              <a:ext uri="{28A0092B-C50C-407E-A947-70E740481C1C}">
                <a14:useLocalDpi xmlns:a14="http://schemas.microsoft.com/office/drawing/2010/main" val="0"/>
              </a:ext>
            </a:extLst>
          </a:blip>
          <a:srcRect l="21918" r="27938" b="3"/>
          <a:stretch/>
        </p:blipFill>
        <p:spPr>
          <a:xfrm>
            <a:off x="20" y="3429000"/>
            <a:ext cx="6089884" cy="3429000"/>
          </a:xfrm>
          <a:prstGeom prst="rect">
            <a:avLst/>
          </a:prstGeom>
        </p:spPr>
      </p:pic>
      <p:pic>
        <p:nvPicPr>
          <p:cNvPr id="13" name="Content Placeholder 12" descr="A picture containing diagram&#10;&#10;Description automatically generated">
            <a:extLst>
              <a:ext uri="{FF2B5EF4-FFF2-40B4-BE49-F238E27FC236}">
                <a16:creationId xmlns:a16="http://schemas.microsoft.com/office/drawing/2014/main" id="{6EE70B1D-F5E4-494D-9407-A2F6B4C12DC0}"/>
              </a:ext>
            </a:extLst>
          </p:cNvPr>
          <p:cNvPicPr>
            <a:picLocks noGrp="1" noChangeAspect="1"/>
          </p:cNvPicPr>
          <p:nvPr>
            <p:ph idx="1"/>
          </p:nvPr>
        </p:nvPicPr>
        <p:blipFill rotWithShape="1">
          <a:blip r:embed="rId13">
            <a:alphaModFix amt="30000"/>
            <a:extLst>
              <a:ext uri="{BEBA8EAE-BF5A-486C-A8C5-ECC9F3942E4B}">
                <a14:imgProps xmlns:a14="http://schemas.microsoft.com/office/drawing/2010/main">
                  <a14:imgLayer r:embed="rId14">
                    <a14:imgEffect>
                      <a14:artisticBlur radius="15"/>
                    </a14:imgEffect>
                  </a14:imgLayer>
                </a14:imgProps>
              </a:ext>
              <a:ext uri="{28A0092B-C50C-407E-A947-70E740481C1C}">
                <a14:useLocalDpi xmlns:a14="http://schemas.microsoft.com/office/drawing/2010/main" val="0"/>
              </a:ext>
            </a:extLst>
          </a:blip>
          <a:srcRect r="2" b="52"/>
          <a:stretch/>
        </p:blipFill>
        <p:spPr>
          <a:xfrm>
            <a:off x="6092952" y="3429000"/>
            <a:ext cx="6099048" cy="3429000"/>
          </a:xfrm>
          <a:prstGeom prst="rect">
            <a:avLst/>
          </a:prstGeom>
        </p:spPr>
      </p:pic>
      <p:sp>
        <p:nvSpPr>
          <p:cNvPr id="2" name="Title 1">
            <a:extLst>
              <a:ext uri="{FF2B5EF4-FFF2-40B4-BE49-F238E27FC236}">
                <a16:creationId xmlns:a16="http://schemas.microsoft.com/office/drawing/2014/main" id="{BDEE90F3-9C0D-56C2-838D-1870DC080837}"/>
              </a:ext>
            </a:extLst>
          </p:cNvPr>
          <p:cNvSpPr>
            <a:spLocks noGrp="1"/>
          </p:cNvSpPr>
          <p:nvPr>
            <p:ph type="title"/>
          </p:nvPr>
        </p:nvSpPr>
        <p:spPr>
          <a:xfrm>
            <a:off x="1522412" y="2328389"/>
            <a:ext cx="7445419" cy="2167411"/>
          </a:xfrm>
        </p:spPr>
        <p:txBody>
          <a:bodyPr vert="horz" lIns="91440" tIns="45720" rIns="91440" bIns="45720" rtlCol="0" anchor="b">
            <a:noAutofit/>
          </a:bodyPr>
          <a:lstStyle/>
          <a:p>
            <a:r>
              <a:rPr lang="en-US" sz="6600" dirty="0">
                <a:solidFill>
                  <a:schemeClr val="tx1"/>
                </a:solidFill>
              </a:rPr>
              <a:t>Background Research</a:t>
            </a:r>
          </a:p>
        </p:txBody>
      </p:sp>
    </p:spTree>
    <p:extLst>
      <p:ext uri="{BB962C8B-B14F-4D97-AF65-F5344CB8AC3E}">
        <p14:creationId xmlns:p14="http://schemas.microsoft.com/office/powerpoint/2010/main" val="3978315008"/>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59" name="Rectangle 58">
            <a:extLst>
              <a:ext uri="{FF2B5EF4-FFF2-40B4-BE49-F238E27FC236}">
                <a16:creationId xmlns:a16="http://schemas.microsoft.com/office/drawing/2014/main" id="{C8A3C342-1D03-412F-8DD3-BF519E8E0A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3">
            <a:schemeClr val="dk2"/>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sp>
        <p:nvSpPr>
          <p:cNvPr id="2" name="Title 1">
            <a:extLst>
              <a:ext uri="{FF2B5EF4-FFF2-40B4-BE49-F238E27FC236}">
                <a16:creationId xmlns:a16="http://schemas.microsoft.com/office/drawing/2014/main" id="{0211C4D0-1FC4-A0AC-CE9F-B1FB1DFCF338}"/>
              </a:ext>
            </a:extLst>
          </p:cNvPr>
          <p:cNvSpPr>
            <a:spLocks noGrp="1"/>
          </p:cNvSpPr>
          <p:nvPr>
            <p:ph type="title"/>
          </p:nvPr>
        </p:nvSpPr>
        <p:spPr>
          <a:xfrm>
            <a:off x="648930" y="629266"/>
            <a:ext cx="6188190" cy="1622321"/>
          </a:xfrm>
        </p:spPr>
        <p:txBody>
          <a:bodyPr>
            <a:normAutofit/>
          </a:bodyPr>
          <a:lstStyle/>
          <a:p>
            <a:r>
              <a:rPr lang="en-US" dirty="0">
                <a:solidFill>
                  <a:srgbClr val="EBEBEB"/>
                </a:solidFill>
              </a:rPr>
              <a:t>Background Research</a:t>
            </a:r>
          </a:p>
        </p:txBody>
      </p:sp>
      <p:sp>
        <p:nvSpPr>
          <p:cNvPr id="61" name="Freeform 31">
            <a:extLst>
              <a:ext uri="{FF2B5EF4-FFF2-40B4-BE49-F238E27FC236}">
                <a16:creationId xmlns:a16="http://schemas.microsoft.com/office/drawing/2014/main" id="{81CC9B02-E087-4350-AEBD-2C3CF001AF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5974"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9" name="Picture 18" descr="Rectangle&#10;&#10;Description automatically generated with medium confidence">
            <a:extLst>
              <a:ext uri="{FF2B5EF4-FFF2-40B4-BE49-F238E27FC236}">
                <a16:creationId xmlns:a16="http://schemas.microsoft.com/office/drawing/2014/main" id="{94350447-12F3-0E34-BE40-016C2F94E88E}"/>
              </a:ext>
            </a:extLst>
          </p:cNvPr>
          <p:cNvPicPr>
            <a:picLocks noChangeAspect="1"/>
          </p:cNvPicPr>
          <p:nvPr/>
        </p:nvPicPr>
        <p:blipFill rotWithShape="1">
          <a:blip r:embed="rId4">
            <a:extLst>
              <a:ext uri="{28A0092B-C50C-407E-A947-70E740481C1C}">
                <a14:useLocalDpi xmlns:a14="http://schemas.microsoft.com/office/drawing/2010/main" val="0"/>
              </a:ext>
            </a:extLst>
          </a:blip>
          <a:srcRect l="7049" r="2326"/>
          <a:stretch/>
        </p:blipFill>
        <p:spPr>
          <a:xfrm>
            <a:off x="7220078" y="10"/>
            <a:ext cx="4971922" cy="2285990"/>
          </a:xfrm>
          <a:custGeom>
            <a:avLst/>
            <a:gdLst/>
            <a:ahLst/>
            <a:cxnLst/>
            <a:rect l="l" t="t" r="r" b="b"/>
            <a:pathLst>
              <a:path w="4971922" h="2286000">
                <a:moveTo>
                  <a:pt x="0" y="0"/>
                </a:moveTo>
                <a:lnTo>
                  <a:pt x="1343538" y="0"/>
                </a:lnTo>
                <a:lnTo>
                  <a:pt x="1343538" y="1"/>
                </a:lnTo>
                <a:lnTo>
                  <a:pt x="4971922" y="1"/>
                </a:lnTo>
                <a:lnTo>
                  <a:pt x="4971922" y="2286000"/>
                </a:lnTo>
                <a:lnTo>
                  <a:pt x="232518" y="2286000"/>
                </a:lnTo>
                <a:lnTo>
                  <a:pt x="227089" y="2167128"/>
                </a:lnTo>
                <a:lnTo>
                  <a:pt x="218852" y="2014881"/>
                </a:lnTo>
                <a:lnTo>
                  <a:pt x="210952" y="1861947"/>
                </a:lnTo>
                <a:lnTo>
                  <a:pt x="200867" y="1709014"/>
                </a:lnTo>
                <a:lnTo>
                  <a:pt x="188764" y="1554023"/>
                </a:lnTo>
                <a:lnTo>
                  <a:pt x="176662" y="1401090"/>
                </a:lnTo>
                <a:lnTo>
                  <a:pt x="162710" y="1245413"/>
                </a:lnTo>
                <a:lnTo>
                  <a:pt x="147414" y="1089051"/>
                </a:lnTo>
                <a:lnTo>
                  <a:pt x="131278" y="934746"/>
                </a:lnTo>
                <a:lnTo>
                  <a:pt x="112452" y="778383"/>
                </a:lnTo>
                <a:lnTo>
                  <a:pt x="92281" y="622707"/>
                </a:lnTo>
                <a:lnTo>
                  <a:pt x="72278" y="466344"/>
                </a:lnTo>
                <a:lnTo>
                  <a:pt x="48914" y="310668"/>
                </a:lnTo>
                <a:lnTo>
                  <a:pt x="25045" y="155677"/>
                </a:lnTo>
                <a:close/>
              </a:path>
            </a:pathLst>
          </a:custGeom>
        </p:spPr>
      </p:pic>
      <p:sp>
        <p:nvSpPr>
          <p:cNvPr id="21" name="Content Placeholder 10">
            <a:extLst>
              <a:ext uri="{FF2B5EF4-FFF2-40B4-BE49-F238E27FC236}">
                <a16:creationId xmlns:a16="http://schemas.microsoft.com/office/drawing/2014/main" id="{68FCDA6E-7C22-781D-DC6E-333B77EE6633}"/>
              </a:ext>
            </a:extLst>
          </p:cNvPr>
          <p:cNvSpPr>
            <a:spLocks noGrp="1"/>
          </p:cNvSpPr>
          <p:nvPr>
            <p:ph idx="1"/>
          </p:nvPr>
        </p:nvSpPr>
        <p:spPr>
          <a:xfrm>
            <a:off x="648930" y="2438400"/>
            <a:ext cx="6188189" cy="3785419"/>
          </a:xfrm>
        </p:spPr>
        <p:txBody>
          <a:bodyPr>
            <a:normAutofit/>
          </a:bodyPr>
          <a:lstStyle/>
          <a:p>
            <a:r>
              <a:rPr lang="en-US" b="1" dirty="0">
                <a:solidFill>
                  <a:srgbClr val="FFFFFF"/>
                </a:solidFill>
              </a:rPr>
              <a:t>The Design Process</a:t>
            </a:r>
          </a:p>
          <a:p>
            <a:pPr marL="857250" lvl="1" indent="-457200">
              <a:buFont typeface="+mj-lt"/>
              <a:buAutoNum type="arabicPeriod"/>
            </a:pPr>
            <a:r>
              <a:rPr lang="en-US" dirty="0">
                <a:solidFill>
                  <a:srgbClr val="FFFFFF"/>
                </a:solidFill>
              </a:rPr>
              <a:t>Idea Generation </a:t>
            </a:r>
            <a:r>
              <a:rPr lang="en-US" dirty="0">
                <a:solidFill>
                  <a:schemeClr val="accent6"/>
                </a:solidFill>
              </a:rPr>
              <a:t>– identify, brainstorm, refine, choose, develop</a:t>
            </a:r>
          </a:p>
          <a:p>
            <a:pPr marL="857250" lvl="1" indent="-457200">
              <a:buFont typeface="+mj-lt"/>
              <a:buAutoNum type="arabicPeriod"/>
            </a:pPr>
            <a:r>
              <a:rPr lang="en-US" dirty="0">
                <a:solidFill>
                  <a:srgbClr val="FFFFFF"/>
                </a:solidFill>
              </a:rPr>
              <a:t>Play Context </a:t>
            </a:r>
            <a:r>
              <a:rPr lang="en-US" dirty="0">
                <a:solidFill>
                  <a:schemeClr val="accent6"/>
                </a:solidFill>
              </a:rPr>
              <a:t>– focused / unfocused</a:t>
            </a:r>
          </a:p>
          <a:p>
            <a:pPr marL="857250" lvl="1" indent="-457200">
              <a:buFont typeface="+mj-lt"/>
              <a:buAutoNum type="arabicPeriod"/>
            </a:pPr>
            <a:r>
              <a:rPr lang="en-US" dirty="0">
                <a:solidFill>
                  <a:srgbClr val="FFFFFF"/>
                </a:solidFill>
              </a:rPr>
              <a:t>MDA Framework </a:t>
            </a:r>
            <a:r>
              <a:rPr lang="en-US" dirty="0">
                <a:solidFill>
                  <a:schemeClr val="accent6"/>
                </a:solidFill>
              </a:rPr>
              <a:t>– mechanics, dynamics, aesthetics</a:t>
            </a:r>
          </a:p>
          <a:p>
            <a:pPr marL="400050" lvl="1" indent="0">
              <a:buNone/>
            </a:pPr>
            <a:endParaRPr lang="en-US" dirty="0">
              <a:solidFill>
                <a:srgbClr val="FFFFFF"/>
              </a:solidFill>
            </a:endParaRPr>
          </a:p>
        </p:txBody>
      </p:sp>
      <p:pic>
        <p:nvPicPr>
          <p:cNvPr id="12" name="Picture 11" descr="A picture containing text, sky&#10;&#10;Description automatically generated">
            <a:extLst>
              <a:ext uri="{FF2B5EF4-FFF2-40B4-BE49-F238E27FC236}">
                <a16:creationId xmlns:a16="http://schemas.microsoft.com/office/drawing/2014/main" id="{0CACE37F-2EEF-0120-14F0-87CC1E2F3B00}"/>
              </a:ext>
            </a:extLst>
          </p:cNvPr>
          <p:cNvPicPr>
            <a:picLocks noChangeAspect="1"/>
          </p:cNvPicPr>
          <p:nvPr/>
        </p:nvPicPr>
        <p:blipFill rotWithShape="1">
          <a:blip r:embed="rId5">
            <a:extLst>
              <a:ext uri="{28A0092B-C50C-407E-A947-70E740481C1C}">
                <a14:useLocalDpi xmlns:a14="http://schemas.microsoft.com/office/drawing/2010/main" val="0"/>
              </a:ext>
            </a:extLst>
          </a:blip>
          <a:srcRect t="23369" r="-2" b="5667"/>
          <a:stretch/>
        </p:blipFill>
        <p:spPr>
          <a:xfrm>
            <a:off x="7437114" y="2286000"/>
            <a:ext cx="4754886" cy="2286000"/>
          </a:xfrm>
          <a:custGeom>
            <a:avLst/>
            <a:gdLst/>
            <a:ahLst/>
            <a:cxnLst/>
            <a:rect l="l" t="t" r="r" b="b"/>
            <a:pathLst>
              <a:path w="4754886" h="2286000">
                <a:moveTo>
                  <a:pt x="15482" y="0"/>
                </a:moveTo>
                <a:lnTo>
                  <a:pt x="4754886" y="0"/>
                </a:lnTo>
                <a:lnTo>
                  <a:pt x="4754886" y="2286000"/>
                </a:lnTo>
                <a:lnTo>
                  <a:pt x="0" y="2286000"/>
                </a:lnTo>
                <a:lnTo>
                  <a:pt x="8036" y="2135352"/>
                </a:lnTo>
                <a:lnTo>
                  <a:pt x="12742" y="2007793"/>
                </a:lnTo>
                <a:lnTo>
                  <a:pt x="17953" y="1877492"/>
                </a:lnTo>
                <a:lnTo>
                  <a:pt x="22827" y="1745133"/>
                </a:lnTo>
                <a:lnTo>
                  <a:pt x="26021" y="1612087"/>
                </a:lnTo>
                <a:lnTo>
                  <a:pt x="28879" y="1476299"/>
                </a:lnTo>
                <a:lnTo>
                  <a:pt x="31904" y="1339139"/>
                </a:lnTo>
                <a:lnTo>
                  <a:pt x="33921" y="1199236"/>
                </a:lnTo>
                <a:lnTo>
                  <a:pt x="33921" y="1057961"/>
                </a:lnTo>
                <a:lnTo>
                  <a:pt x="34930" y="915315"/>
                </a:lnTo>
                <a:lnTo>
                  <a:pt x="33921" y="771297"/>
                </a:lnTo>
                <a:lnTo>
                  <a:pt x="31904" y="625221"/>
                </a:lnTo>
                <a:lnTo>
                  <a:pt x="30055" y="479146"/>
                </a:lnTo>
                <a:lnTo>
                  <a:pt x="26021" y="331013"/>
                </a:lnTo>
                <a:lnTo>
                  <a:pt x="21819" y="181509"/>
                </a:lnTo>
                <a:lnTo>
                  <a:pt x="16944" y="32004"/>
                </a:lnTo>
                <a:close/>
              </a:path>
            </a:pathLst>
          </a:custGeom>
        </p:spPr>
      </p:pic>
      <p:pic>
        <p:nvPicPr>
          <p:cNvPr id="14" name="Picture 13" descr="A picture containing diagram&#10;&#10;Description automatically generated">
            <a:extLst>
              <a:ext uri="{FF2B5EF4-FFF2-40B4-BE49-F238E27FC236}">
                <a16:creationId xmlns:a16="http://schemas.microsoft.com/office/drawing/2014/main" id="{9DE41691-9FDB-B700-4239-3400B798E590}"/>
              </a:ext>
            </a:extLst>
          </p:cNvPr>
          <p:cNvPicPr>
            <a:picLocks noChangeAspect="1"/>
          </p:cNvPicPr>
          <p:nvPr/>
        </p:nvPicPr>
        <p:blipFill rotWithShape="1">
          <a:blip r:embed="rId6">
            <a:extLst>
              <a:ext uri="{28A0092B-C50C-407E-A947-70E740481C1C}">
                <a14:useLocalDpi xmlns:a14="http://schemas.microsoft.com/office/drawing/2010/main" val="0"/>
              </a:ext>
            </a:extLst>
          </a:blip>
          <a:srcRect t="5233" r="2" b="13049"/>
          <a:stretch/>
        </p:blipFill>
        <p:spPr>
          <a:xfrm>
            <a:off x="7218902" y="4572000"/>
            <a:ext cx="4973099" cy="2286000"/>
          </a:xfrm>
          <a:custGeom>
            <a:avLst/>
            <a:gdLst/>
            <a:ahLst/>
            <a:cxnLst/>
            <a:rect l="l" t="t" r="r" b="b"/>
            <a:pathLst>
              <a:path w="4973099" h="2286000">
                <a:moveTo>
                  <a:pt x="218212" y="0"/>
                </a:moveTo>
                <a:lnTo>
                  <a:pt x="4973099" y="0"/>
                </a:lnTo>
                <a:lnTo>
                  <a:pt x="4973099" y="2286000"/>
                </a:lnTo>
                <a:lnTo>
                  <a:pt x="897889" y="2286000"/>
                </a:lnTo>
                <a:lnTo>
                  <a:pt x="0" y="2286000"/>
                </a:lnTo>
                <a:lnTo>
                  <a:pt x="5883" y="2245538"/>
                </a:lnTo>
                <a:lnTo>
                  <a:pt x="23197" y="2126894"/>
                </a:lnTo>
                <a:lnTo>
                  <a:pt x="35299" y="2040483"/>
                </a:lnTo>
                <a:lnTo>
                  <a:pt x="48074" y="1937613"/>
                </a:lnTo>
                <a:lnTo>
                  <a:pt x="63370" y="1815541"/>
                </a:lnTo>
                <a:lnTo>
                  <a:pt x="79507" y="1680438"/>
                </a:lnTo>
                <a:lnTo>
                  <a:pt x="96484" y="1528191"/>
                </a:lnTo>
                <a:lnTo>
                  <a:pt x="114469" y="1362227"/>
                </a:lnTo>
                <a:lnTo>
                  <a:pt x="132455" y="1181862"/>
                </a:lnTo>
                <a:lnTo>
                  <a:pt x="150776" y="989838"/>
                </a:lnTo>
                <a:lnTo>
                  <a:pt x="167753" y="782726"/>
                </a:lnTo>
                <a:lnTo>
                  <a:pt x="184058" y="566013"/>
                </a:lnTo>
                <a:lnTo>
                  <a:pt x="198850" y="336956"/>
                </a:lnTo>
                <a:lnTo>
                  <a:pt x="212969" y="98298"/>
                </a:lnTo>
                <a:close/>
              </a:path>
            </a:pathLst>
          </a:custGeom>
        </p:spPr>
      </p:pic>
    </p:spTree>
    <p:extLst>
      <p:ext uri="{BB962C8B-B14F-4D97-AF65-F5344CB8AC3E}">
        <p14:creationId xmlns:p14="http://schemas.microsoft.com/office/powerpoint/2010/main" val="13748912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D75D1-23D7-ECC0-115A-49F00D291CD1}"/>
              </a:ext>
            </a:extLst>
          </p:cNvPr>
          <p:cNvSpPr>
            <a:spLocks noGrp="1"/>
          </p:cNvSpPr>
          <p:nvPr>
            <p:ph type="title"/>
          </p:nvPr>
        </p:nvSpPr>
        <p:spPr>
          <a:xfrm>
            <a:off x="646112" y="452718"/>
            <a:ext cx="4165580" cy="1400530"/>
          </a:xfrm>
        </p:spPr>
        <p:txBody>
          <a:bodyPr>
            <a:normAutofit/>
          </a:bodyPr>
          <a:lstStyle/>
          <a:p>
            <a:r>
              <a:rPr lang="en-US" dirty="0"/>
              <a:t>Background Research</a:t>
            </a:r>
          </a:p>
        </p:txBody>
      </p:sp>
      <p:sp>
        <p:nvSpPr>
          <p:cNvPr id="10" name="Freeform: Shape 9">
            <a:extLst>
              <a:ext uri="{FF2B5EF4-FFF2-40B4-BE49-F238E27FC236}">
                <a16:creationId xmlns:a16="http://schemas.microsoft.com/office/drawing/2014/main" id="{7D9681AB-65CF-47E9-9FA3-7B05D63499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6200000">
            <a:off x="5270819" y="-63600"/>
            <a:ext cx="6858001" cy="6985200"/>
          </a:xfrm>
          <a:custGeom>
            <a:avLst/>
            <a:gdLst>
              <a:gd name="connsiteX0" fmla="*/ 6858001 w 6858001"/>
              <a:gd name="connsiteY0" fmla="*/ 1177 h 6985200"/>
              <a:gd name="connsiteX1" fmla="*/ 6858001 w 6858001"/>
              <a:gd name="connsiteY1" fmla="*/ 1344715 h 6985200"/>
              <a:gd name="connsiteX2" fmla="*/ 6858000 w 6858001"/>
              <a:gd name="connsiteY2" fmla="*/ 1344715 h 6985200"/>
              <a:gd name="connsiteX3" fmla="*/ 6858000 w 6858001"/>
              <a:gd name="connsiteY3" fmla="*/ 6985200 h 6985200"/>
              <a:gd name="connsiteX4" fmla="*/ 0 w 6858001"/>
              <a:gd name="connsiteY4" fmla="*/ 6985199 h 6985200"/>
              <a:gd name="connsiteX5" fmla="*/ 0 w 6858001"/>
              <a:gd name="connsiteY5" fmla="*/ 887191 h 6985200"/>
              <a:gd name="connsiteX6" fmla="*/ 1 w 6858001"/>
              <a:gd name="connsiteY6" fmla="*/ 887191 h 6985200"/>
              <a:gd name="connsiteX7" fmla="*/ 1 w 6858001"/>
              <a:gd name="connsiteY7" fmla="*/ 0 h 6985200"/>
              <a:gd name="connsiteX8" fmla="*/ 40463 w 6858001"/>
              <a:gd name="connsiteY8" fmla="*/ 5883 h 6985200"/>
              <a:gd name="connsiteX9" fmla="*/ 159107 w 6858001"/>
              <a:gd name="connsiteY9" fmla="*/ 23196 h 6985200"/>
              <a:gd name="connsiteX10" fmla="*/ 245518 w 6858001"/>
              <a:gd name="connsiteY10" fmla="*/ 35299 h 6985200"/>
              <a:gd name="connsiteX11" fmla="*/ 348388 w 6858001"/>
              <a:gd name="connsiteY11" fmla="*/ 48073 h 6985200"/>
              <a:gd name="connsiteX12" fmla="*/ 470460 w 6858001"/>
              <a:gd name="connsiteY12" fmla="*/ 63369 h 6985200"/>
              <a:gd name="connsiteX13" fmla="*/ 605563 w 6858001"/>
              <a:gd name="connsiteY13" fmla="*/ 79506 h 6985200"/>
              <a:gd name="connsiteX14" fmla="*/ 757810 w 6858001"/>
              <a:gd name="connsiteY14" fmla="*/ 96483 h 6985200"/>
              <a:gd name="connsiteX15" fmla="*/ 923774 w 6858001"/>
              <a:gd name="connsiteY15" fmla="*/ 114469 h 6985200"/>
              <a:gd name="connsiteX16" fmla="*/ 1104139 w 6858001"/>
              <a:gd name="connsiteY16" fmla="*/ 132454 h 6985200"/>
              <a:gd name="connsiteX17" fmla="*/ 1296163 w 6858001"/>
              <a:gd name="connsiteY17" fmla="*/ 150776 h 6985200"/>
              <a:gd name="connsiteX18" fmla="*/ 1503275 w 6858001"/>
              <a:gd name="connsiteY18" fmla="*/ 167753 h 6985200"/>
              <a:gd name="connsiteX19" fmla="*/ 1719988 w 6858001"/>
              <a:gd name="connsiteY19" fmla="*/ 184058 h 6985200"/>
              <a:gd name="connsiteX20" fmla="*/ 1949045 w 6858001"/>
              <a:gd name="connsiteY20" fmla="*/ 198849 h 6985200"/>
              <a:gd name="connsiteX21" fmla="*/ 2187703 w 6858001"/>
              <a:gd name="connsiteY21" fmla="*/ 212969 h 6985200"/>
              <a:gd name="connsiteX22" fmla="*/ 2436649 w 6858001"/>
              <a:gd name="connsiteY22" fmla="*/ 226248 h 6985200"/>
              <a:gd name="connsiteX23" fmla="*/ 2564208 w 6858001"/>
              <a:gd name="connsiteY23" fmla="*/ 230955 h 6985200"/>
              <a:gd name="connsiteX24" fmla="*/ 2694509 w 6858001"/>
              <a:gd name="connsiteY24" fmla="*/ 236165 h 6985200"/>
              <a:gd name="connsiteX25" fmla="*/ 2826869 w 6858001"/>
              <a:gd name="connsiteY25" fmla="*/ 241040 h 6985200"/>
              <a:gd name="connsiteX26" fmla="*/ 2959914 w 6858001"/>
              <a:gd name="connsiteY26" fmla="*/ 244234 h 6985200"/>
              <a:gd name="connsiteX27" fmla="*/ 3095702 w 6858001"/>
              <a:gd name="connsiteY27" fmla="*/ 247091 h 6985200"/>
              <a:gd name="connsiteX28" fmla="*/ 3232862 w 6858001"/>
              <a:gd name="connsiteY28" fmla="*/ 250117 h 6985200"/>
              <a:gd name="connsiteX29" fmla="*/ 3372766 w 6858001"/>
              <a:gd name="connsiteY29" fmla="*/ 252134 h 6985200"/>
              <a:gd name="connsiteX30" fmla="*/ 3514040 w 6858001"/>
              <a:gd name="connsiteY30" fmla="*/ 252134 h 6985200"/>
              <a:gd name="connsiteX31" fmla="*/ 3656686 w 6858001"/>
              <a:gd name="connsiteY31" fmla="*/ 253142 h 6985200"/>
              <a:gd name="connsiteX32" fmla="*/ 3800705 w 6858001"/>
              <a:gd name="connsiteY32" fmla="*/ 252134 h 6985200"/>
              <a:gd name="connsiteX33" fmla="*/ 3946780 w 6858001"/>
              <a:gd name="connsiteY33" fmla="*/ 250117 h 6985200"/>
              <a:gd name="connsiteX34" fmla="*/ 4092856 w 6858001"/>
              <a:gd name="connsiteY34" fmla="*/ 248268 h 6985200"/>
              <a:gd name="connsiteX35" fmla="*/ 4240988 w 6858001"/>
              <a:gd name="connsiteY35" fmla="*/ 244234 h 6985200"/>
              <a:gd name="connsiteX36" fmla="*/ 4390492 w 6858001"/>
              <a:gd name="connsiteY36" fmla="*/ 240032 h 6985200"/>
              <a:gd name="connsiteX37" fmla="*/ 4539997 w 6858001"/>
              <a:gd name="connsiteY37" fmla="*/ 235157 h 6985200"/>
              <a:gd name="connsiteX38" fmla="*/ 4690873 w 6858001"/>
              <a:gd name="connsiteY38" fmla="*/ 228266 h 6985200"/>
              <a:gd name="connsiteX39" fmla="*/ 4843120 w 6858001"/>
              <a:gd name="connsiteY39" fmla="*/ 220029 h 6985200"/>
              <a:gd name="connsiteX40" fmla="*/ 4996054 w 6858001"/>
              <a:gd name="connsiteY40" fmla="*/ 212129 h 6985200"/>
              <a:gd name="connsiteX41" fmla="*/ 5148987 w 6858001"/>
              <a:gd name="connsiteY41" fmla="*/ 202044 h 6985200"/>
              <a:gd name="connsiteX42" fmla="*/ 5303978 w 6858001"/>
              <a:gd name="connsiteY42" fmla="*/ 189941 h 6985200"/>
              <a:gd name="connsiteX43" fmla="*/ 5456911 w 6858001"/>
              <a:gd name="connsiteY43" fmla="*/ 177839 h 6985200"/>
              <a:gd name="connsiteX44" fmla="*/ 5612588 w 6858001"/>
              <a:gd name="connsiteY44" fmla="*/ 163887 h 6985200"/>
              <a:gd name="connsiteX45" fmla="*/ 5768950 w 6858001"/>
              <a:gd name="connsiteY45" fmla="*/ 148591 h 6985200"/>
              <a:gd name="connsiteX46" fmla="*/ 5923255 w 6858001"/>
              <a:gd name="connsiteY46" fmla="*/ 132455 h 6985200"/>
              <a:gd name="connsiteX47" fmla="*/ 6079618 w 6858001"/>
              <a:gd name="connsiteY47" fmla="*/ 113629 h 6985200"/>
              <a:gd name="connsiteX48" fmla="*/ 6235294 w 6858001"/>
              <a:gd name="connsiteY48" fmla="*/ 93458 h 6985200"/>
              <a:gd name="connsiteX49" fmla="*/ 6391657 w 6858001"/>
              <a:gd name="connsiteY49" fmla="*/ 73455 h 6985200"/>
              <a:gd name="connsiteX50" fmla="*/ 6547333 w 6858001"/>
              <a:gd name="connsiteY50" fmla="*/ 50091 h 6985200"/>
              <a:gd name="connsiteX51" fmla="*/ 6702324 w 6858001"/>
              <a:gd name="connsiteY51" fmla="*/ 26222 h 6985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858001" h="6985200">
                <a:moveTo>
                  <a:pt x="6858001" y="1177"/>
                </a:moveTo>
                <a:lnTo>
                  <a:pt x="6858001" y="1344715"/>
                </a:lnTo>
                <a:lnTo>
                  <a:pt x="6858000" y="1344715"/>
                </a:lnTo>
                <a:lnTo>
                  <a:pt x="6858000" y="6985200"/>
                </a:lnTo>
                <a:lnTo>
                  <a:pt x="0" y="6985199"/>
                </a:lnTo>
                <a:lnTo>
                  <a:pt x="0" y="887191"/>
                </a:lnTo>
                <a:lnTo>
                  <a:pt x="1" y="887191"/>
                </a:lnTo>
                <a:lnTo>
                  <a:pt x="1" y="0"/>
                </a:lnTo>
                <a:lnTo>
                  <a:pt x="40463" y="5883"/>
                </a:lnTo>
                <a:lnTo>
                  <a:pt x="159107" y="23196"/>
                </a:lnTo>
                <a:lnTo>
                  <a:pt x="245518" y="35299"/>
                </a:lnTo>
                <a:lnTo>
                  <a:pt x="348388" y="48073"/>
                </a:lnTo>
                <a:lnTo>
                  <a:pt x="470460" y="63369"/>
                </a:lnTo>
                <a:lnTo>
                  <a:pt x="605563" y="79506"/>
                </a:lnTo>
                <a:lnTo>
                  <a:pt x="757810" y="96483"/>
                </a:lnTo>
                <a:lnTo>
                  <a:pt x="923774" y="114469"/>
                </a:lnTo>
                <a:lnTo>
                  <a:pt x="1104139" y="132454"/>
                </a:lnTo>
                <a:lnTo>
                  <a:pt x="1296163" y="150776"/>
                </a:lnTo>
                <a:lnTo>
                  <a:pt x="1503275" y="167753"/>
                </a:lnTo>
                <a:lnTo>
                  <a:pt x="1719988" y="184058"/>
                </a:lnTo>
                <a:lnTo>
                  <a:pt x="1949045" y="198849"/>
                </a:lnTo>
                <a:lnTo>
                  <a:pt x="2187703" y="212969"/>
                </a:lnTo>
                <a:lnTo>
                  <a:pt x="2436649" y="226248"/>
                </a:lnTo>
                <a:lnTo>
                  <a:pt x="2564208" y="230955"/>
                </a:lnTo>
                <a:lnTo>
                  <a:pt x="2694509" y="236165"/>
                </a:lnTo>
                <a:lnTo>
                  <a:pt x="2826869" y="241040"/>
                </a:lnTo>
                <a:lnTo>
                  <a:pt x="2959914" y="244234"/>
                </a:lnTo>
                <a:lnTo>
                  <a:pt x="3095702" y="247091"/>
                </a:lnTo>
                <a:lnTo>
                  <a:pt x="3232862" y="250117"/>
                </a:lnTo>
                <a:lnTo>
                  <a:pt x="3372766" y="252134"/>
                </a:lnTo>
                <a:lnTo>
                  <a:pt x="3514040" y="252134"/>
                </a:lnTo>
                <a:lnTo>
                  <a:pt x="3656686" y="253142"/>
                </a:lnTo>
                <a:lnTo>
                  <a:pt x="3800705" y="252134"/>
                </a:lnTo>
                <a:lnTo>
                  <a:pt x="3946780" y="250117"/>
                </a:lnTo>
                <a:lnTo>
                  <a:pt x="4092856" y="248268"/>
                </a:lnTo>
                <a:lnTo>
                  <a:pt x="4240988" y="244234"/>
                </a:lnTo>
                <a:lnTo>
                  <a:pt x="4390492" y="240032"/>
                </a:lnTo>
                <a:lnTo>
                  <a:pt x="4539997" y="235157"/>
                </a:lnTo>
                <a:lnTo>
                  <a:pt x="4690873" y="228266"/>
                </a:lnTo>
                <a:lnTo>
                  <a:pt x="4843120" y="220029"/>
                </a:lnTo>
                <a:lnTo>
                  <a:pt x="4996054" y="212129"/>
                </a:lnTo>
                <a:lnTo>
                  <a:pt x="5148987" y="202044"/>
                </a:lnTo>
                <a:lnTo>
                  <a:pt x="5303978" y="189941"/>
                </a:lnTo>
                <a:lnTo>
                  <a:pt x="5456911" y="177839"/>
                </a:lnTo>
                <a:lnTo>
                  <a:pt x="5612588" y="163887"/>
                </a:lnTo>
                <a:lnTo>
                  <a:pt x="5768950" y="148591"/>
                </a:lnTo>
                <a:lnTo>
                  <a:pt x="5923255" y="132455"/>
                </a:lnTo>
                <a:lnTo>
                  <a:pt x="6079618" y="113629"/>
                </a:lnTo>
                <a:lnTo>
                  <a:pt x="6235294" y="93458"/>
                </a:lnTo>
                <a:lnTo>
                  <a:pt x="6391657" y="73455"/>
                </a:lnTo>
                <a:lnTo>
                  <a:pt x="6547333" y="50091"/>
                </a:lnTo>
                <a:lnTo>
                  <a:pt x="6702324" y="26222"/>
                </a:lnTo>
                <a:close/>
              </a:path>
            </a:pathLst>
          </a:custGeom>
          <a:solidFill>
            <a:srgbClr val="FFFFFF"/>
          </a:solidFill>
          <a:ln>
            <a:noFill/>
          </a:ln>
        </p:spPr>
      </p:sp>
      <p:sp>
        <p:nvSpPr>
          <p:cNvPr id="12" name="Freeform 23">
            <a:extLst>
              <a:ext uri="{FF2B5EF4-FFF2-40B4-BE49-F238E27FC236}">
                <a16:creationId xmlns:a16="http://schemas.microsoft.com/office/drawing/2014/main" id="{8FCA736E-BDE3-4D4D-8D87-E9AE79250C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94020" y="-1"/>
            <a:ext cx="559472" cy="3709642"/>
          </a:xfrm>
          <a:custGeom>
            <a:avLst/>
            <a:gdLst>
              <a:gd name="connsiteX0" fmla="*/ 0 w 559472"/>
              <a:gd name="connsiteY0" fmla="*/ 0 h 3709642"/>
              <a:gd name="connsiteX1" fmla="*/ 473952 w 559472"/>
              <a:gd name="connsiteY1" fmla="*/ 0 h 3709642"/>
              <a:gd name="connsiteX2" fmla="*/ 485840 w 559472"/>
              <a:gd name="connsiteY2" fmla="*/ 161194 h 3709642"/>
              <a:gd name="connsiteX3" fmla="*/ 523949 w 559472"/>
              <a:gd name="connsiteY3" fmla="*/ 3672197 h 3709642"/>
              <a:gd name="connsiteX4" fmla="*/ 454748 w 559472"/>
              <a:gd name="connsiteY4" fmla="*/ 3709642 h 3709642"/>
              <a:gd name="connsiteX5" fmla="*/ 448224 w 559472"/>
              <a:gd name="connsiteY5" fmla="*/ 3510471 h 3709642"/>
              <a:gd name="connsiteX6" fmla="*/ 443564 w 559472"/>
              <a:gd name="connsiteY6" fmla="*/ 3408563 h 3709642"/>
              <a:gd name="connsiteX7" fmla="*/ 438902 w 559472"/>
              <a:gd name="connsiteY7" fmla="*/ 3304407 h 3709642"/>
              <a:gd name="connsiteX8" fmla="*/ 433941 w 559472"/>
              <a:gd name="connsiteY8" fmla="*/ 3198777 h 3709642"/>
              <a:gd name="connsiteX9" fmla="*/ 427584 w 559472"/>
              <a:gd name="connsiteY9" fmla="*/ 3092510 h 3709642"/>
              <a:gd name="connsiteX10" fmla="*/ 420988 w 559472"/>
              <a:gd name="connsiteY10" fmla="*/ 2984390 h 3709642"/>
              <a:gd name="connsiteX11" fmla="*/ 414330 w 559472"/>
              <a:gd name="connsiteY11" fmla="*/ 2874401 h 3709642"/>
              <a:gd name="connsiteX12" fmla="*/ 406840 w 559472"/>
              <a:gd name="connsiteY12" fmla="*/ 2762980 h 3709642"/>
              <a:gd name="connsiteX13" fmla="*/ 397745 w 559472"/>
              <a:gd name="connsiteY13" fmla="*/ 2650566 h 3709642"/>
              <a:gd name="connsiteX14" fmla="*/ 389154 w 559472"/>
              <a:gd name="connsiteY14" fmla="*/ 2536612 h 3709642"/>
              <a:gd name="connsiteX15" fmla="*/ 379225 w 559472"/>
              <a:gd name="connsiteY15" fmla="*/ 2421642 h 3709642"/>
              <a:gd name="connsiteX16" fmla="*/ 368316 w 559472"/>
              <a:gd name="connsiteY16" fmla="*/ 2305627 h 3709642"/>
              <a:gd name="connsiteX17" fmla="*/ 357466 w 559472"/>
              <a:gd name="connsiteY17" fmla="*/ 2189233 h 3709642"/>
              <a:gd name="connsiteX18" fmla="*/ 344982 w 559472"/>
              <a:gd name="connsiteY18" fmla="*/ 2071473 h 3709642"/>
              <a:gd name="connsiteX19" fmla="*/ 332466 w 559472"/>
              <a:gd name="connsiteY19" fmla="*/ 1952216 h 3709642"/>
              <a:gd name="connsiteX20" fmla="*/ 319121 w 559472"/>
              <a:gd name="connsiteY20" fmla="*/ 1833776 h 3709642"/>
              <a:gd name="connsiteX21" fmla="*/ 304408 w 559472"/>
              <a:gd name="connsiteY21" fmla="*/ 1713948 h 3709642"/>
              <a:gd name="connsiteX22" fmla="*/ 288685 w 559472"/>
              <a:gd name="connsiteY22" fmla="*/ 1592703 h 3709642"/>
              <a:gd name="connsiteX23" fmla="*/ 273050 w 559472"/>
              <a:gd name="connsiteY23" fmla="*/ 1471451 h 3709642"/>
              <a:gd name="connsiteX24" fmla="*/ 255813 w 559472"/>
              <a:gd name="connsiteY24" fmla="*/ 1350328 h 3709642"/>
              <a:gd name="connsiteX25" fmla="*/ 237060 w 559472"/>
              <a:gd name="connsiteY25" fmla="*/ 1227080 h 3709642"/>
              <a:gd name="connsiteX26" fmla="*/ 218488 w 559472"/>
              <a:gd name="connsiteY26" fmla="*/ 1106065 h 3709642"/>
              <a:gd name="connsiteX27" fmla="*/ 198221 w 559472"/>
              <a:gd name="connsiteY27" fmla="*/ 982940 h 3709642"/>
              <a:gd name="connsiteX28" fmla="*/ 177152 w 559472"/>
              <a:gd name="connsiteY28" fmla="*/ 858755 h 3709642"/>
              <a:gd name="connsiteX29" fmla="*/ 155551 w 559472"/>
              <a:gd name="connsiteY29" fmla="*/ 736861 h 3709642"/>
              <a:gd name="connsiteX30" fmla="*/ 131782 w 559472"/>
              <a:gd name="connsiteY30" fmla="*/ 613645 h 3709642"/>
              <a:gd name="connsiteX31" fmla="*/ 107123 w 559472"/>
              <a:gd name="connsiteY31" fmla="*/ 490500 h 3709642"/>
              <a:gd name="connsiteX32" fmla="*/ 82552 w 559472"/>
              <a:gd name="connsiteY32" fmla="*/ 367348 h 3709642"/>
              <a:gd name="connsiteX33" fmla="*/ 55608 w 559472"/>
              <a:gd name="connsiteY33" fmla="*/ 244762 h 3709642"/>
              <a:gd name="connsiteX34" fmla="*/ 28130 w 559472"/>
              <a:gd name="connsiteY34" fmla="*/ 122220 h 3709642"/>
              <a:gd name="connsiteX35" fmla="*/ 0 w 559472"/>
              <a:gd name="connsiteY35" fmla="*/ 0 h 3709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59472" h="3709642">
                <a:moveTo>
                  <a:pt x="0" y="0"/>
                </a:moveTo>
                <a:lnTo>
                  <a:pt x="473952" y="0"/>
                </a:lnTo>
                <a:lnTo>
                  <a:pt x="485840" y="161194"/>
                </a:lnTo>
                <a:cubicBezTo>
                  <a:pt x="552063" y="1147770"/>
                  <a:pt x="592441" y="3086737"/>
                  <a:pt x="523949" y="3672197"/>
                </a:cubicBezTo>
                <a:cubicBezTo>
                  <a:pt x="500842" y="3684557"/>
                  <a:pt x="477855" y="3697282"/>
                  <a:pt x="454748" y="3709642"/>
                </a:cubicBezTo>
                <a:lnTo>
                  <a:pt x="448224" y="3510471"/>
                </a:lnTo>
                <a:lnTo>
                  <a:pt x="443564" y="3408563"/>
                </a:lnTo>
                <a:lnTo>
                  <a:pt x="438902" y="3304407"/>
                </a:lnTo>
                <a:lnTo>
                  <a:pt x="433941" y="3198777"/>
                </a:lnTo>
                <a:lnTo>
                  <a:pt x="427584" y="3092510"/>
                </a:lnTo>
                <a:lnTo>
                  <a:pt x="420988" y="2984390"/>
                </a:lnTo>
                <a:lnTo>
                  <a:pt x="414330" y="2874401"/>
                </a:lnTo>
                <a:lnTo>
                  <a:pt x="406840" y="2762980"/>
                </a:lnTo>
                <a:lnTo>
                  <a:pt x="397745" y="2650566"/>
                </a:lnTo>
                <a:lnTo>
                  <a:pt x="389154" y="2536612"/>
                </a:lnTo>
                <a:lnTo>
                  <a:pt x="379225" y="2421642"/>
                </a:lnTo>
                <a:lnTo>
                  <a:pt x="368316" y="2305627"/>
                </a:lnTo>
                <a:lnTo>
                  <a:pt x="357466" y="2189233"/>
                </a:lnTo>
                <a:lnTo>
                  <a:pt x="344982" y="2071473"/>
                </a:lnTo>
                <a:lnTo>
                  <a:pt x="332466" y="1952216"/>
                </a:lnTo>
                <a:lnTo>
                  <a:pt x="319121" y="1833776"/>
                </a:lnTo>
                <a:lnTo>
                  <a:pt x="304408" y="1713948"/>
                </a:lnTo>
                <a:lnTo>
                  <a:pt x="288685" y="1592703"/>
                </a:lnTo>
                <a:lnTo>
                  <a:pt x="273050" y="1471451"/>
                </a:lnTo>
                <a:lnTo>
                  <a:pt x="255813" y="1350328"/>
                </a:lnTo>
                <a:lnTo>
                  <a:pt x="237060" y="1227080"/>
                </a:lnTo>
                <a:lnTo>
                  <a:pt x="218488" y="1106065"/>
                </a:lnTo>
                <a:lnTo>
                  <a:pt x="198221" y="982940"/>
                </a:lnTo>
                <a:lnTo>
                  <a:pt x="177152" y="858755"/>
                </a:lnTo>
                <a:lnTo>
                  <a:pt x="155551" y="736861"/>
                </a:lnTo>
                <a:lnTo>
                  <a:pt x="131782" y="613645"/>
                </a:lnTo>
                <a:lnTo>
                  <a:pt x="107123" y="490500"/>
                </a:lnTo>
                <a:lnTo>
                  <a:pt x="82552" y="367348"/>
                </a:lnTo>
                <a:lnTo>
                  <a:pt x="55608" y="244762"/>
                </a:lnTo>
                <a:lnTo>
                  <a:pt x="28130" y="122220"/>
                </a:lnTo>
                <a:lnTo>
                  <a:pt x="0" y="0"/>
                </a:lnTo>
                <a:close/>
              </a:path>
            </a:pathLst>
          </a:custGeom>
          <a:solidFill>
            <a:schemeClr val="tx1">
              <a:alpha val="20000"/>
            </a:schemeClr>
          </a:solidFill>
          <a:ln>
            <a:noFill/>
          </a:ln>
        </p:spPr>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52EF8ED8-7B6B-695A-BAAD-58237D8776A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0007" y="4192505"/>
            <a:ext cx="4458961" cy="937319"/>
          </a:xfrm>
          <a:prstGeom prst="rect">
            <a:avLst/>
          </a:prstGeom>
          <a:effectLst/>
        </p:spPr>
      </p:pic>
      <p:sp>
        <p:nvSpPr>
          <p:cNvPr id="14" name="Rectangle 13">
            <a:extLst>
              <a:ext uri="{FF2B5EF4-FFF2-40B4-BE49-F238E27FC236}">
                <a16:creationId xmlns:a16="http://schemas.microsoft.com/office/drawing/2014/main" id="{129AA25D-1E7A-4074-BF68-D55A83B81B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42448"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Content Placeholder 2">
            <a:extLst>
              <a:ext uri="{FF2B5EF4-FFF2-40B4-BE49-F238E27FC236}">
                <a16:creationId xmlns:a16="http://schemas.microsoft.com/office/drawing/2014/main" id="{FF845692-9C2E-A22B-6660-68C76CEBA397}"/>
              </a:ext>
            </a:extLst>
          </p:cNvPr>
          <p:cNvSpPr>
            <a:spLocks noGrp="1"/>
          </p:cNvSpPr>
          <p:nvPr>
            <p:ph idx="1"/>
          </p:nvPr>
        </p:nvSpPr>
        <p:spPr>
          <a:xfrm>
            <a:off x="646113" y="2052918"/>
            <a:ext cx="4165146" cy="4195481"/>
          </a:xfrm>
        </p:spPr>
        <p:txBody>
          <a:bodyPr>
            <a:normAutofit/>
          </a:bodyPr>
          <a:lstStyle/>
          <a:p>
            <a:r>
              <a:rPr lang="en-US" b="1" dirty="0"/>
              <a:t>Characteristics</a:t>
            </a:r>
          </a:p>
          <a:p>
            <a:pPr marL="857250" lvl="1" indent="-457200">
              <a:buFont typeface="+mj-lt"/>
              <a:buAutoNum type="arabicPeriod"/>
            </a:pPr>
            <a:r>
              <a:rPr lang="en-US" dirty="0"/>
              <a:t>Conceptual </a:t>
            </a:r>
            <a:r>
              <a:rPr lang="en-US" dirty="0">
                <a:solidFill>
                  <a:schemeClr val="accent6"/>
                </a:solidFill>
              </a:rPr>
              <a:t>– genre, rules, perspective, space, reality, flow, balance</a:t>
            </a:r>
          </a:p>
          <a:p>
            <a:pPr marL="857250" lvl="1" indent="-457200">
              <a:buFont typeface="+mj-lt"/>
              <a:buAutoNum type="arabicPeriod"/>
            </a:pPr>
            <a:r>
              <a:rPr lang="en-US" dirty="0"/>
              <a:t>Practical </a:t>
            </a:r>
            <a:r>
              <a:rPr lang="en-US" dirty="0">
                <a:solidFill>
                  <a:schemeClr val="accent6"/>
                </a:solidFill>
              </a:rPr>
              <a:t>– game loop, dimensions, physics, controls, graphics, music</a:t>
            </a:r>
          </a:p>
          <a:p>
            <a:endParaRPr lang="en-US" dirty="0"/>
          </a:p>
        </p:txBody>
      </p:sp>
      <p:pic>
        <p:nvPicPr>
          <p:cNvPr id="5" name="Picture 4" descr="Diagram&#10;&#10;Description automatically generated">
            <a:extLst>
              <a:ext uri="{FF2B5EF4-FFF2-40B4-BE49-F238E27FC236}">
                <a16:creationId xmlns:a16="http://schemas.microsoft.com/office/drawing/2014/main" id="{3FB01F89-9AB0-BBDE-7188-C9A4903DEC7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85016" y="232147"/>
            <a:ext cx="4975879" cy="3242202"/>
          </a:xfrm>
          <a:prstGeom prst="rect">
            <a:avLst/>
          </a:prstGeom>
          <a:effectLst/>
        </p:spPr>
      </p:pic>
      <p:pic>
        <p:nvPicPr>
          <p:cNvPr id="7" name="Picture 6" descr="Shape&#10;&#10;Description automatically generated with medium confidence">
            <a:extLst>
              <a:ext uri="{FF2B5EF4-FFF2-40B4-BE49-F238E27FC236}">
                <a16:creationId xmlns:a16="http://schemas.microsoft.com/office/drawing/2014/main" id="{D855806D-23AB-0DF7-3CCE-EF47E82B06E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0007" y="5388572"/>
            <a:ext cx="4458962" cy="1004999"/>
          </a:xfrm>
          <a:prstGeom prst="rect">
            <a:avLst/>
          </a:prstGeom>
        </p:spPr>
      </p:pic>
    </p:spTree>
    <p:extLst>
      <p:ext uri="{BB962C8B-B14F-4D97-AF65-F5344CB8AC3E}">
        <p14:creationId xmlns:p14="http://schemas.microsoft.com/office/powerpoint/2010/main" val="2283480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1530DCFF-08F5-434A-A0D5-F3E89407A61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25" name="Picture 24">
            <a:extLst>
              <a:ext uri="{FF2B5EF4-FFF2-40B4-BE49-F238E27FC236}">
                <a16:creationId xmlns:a16="http://schemas.microsoft.com/office/drawing/2014/main" id="{24011A3A-9884-40BF-94F6-0625A0ADD32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27" name="Oval 26">
            <a:extLst>
              <a:ext uri="{FF2B5EF4-FFF2-40B4-BE49-F238E27FC236}">
                <a16:creationId xmlns:a16="http://schemas.microsoft.com/office/drawing/2014/main" id="{D6573690-978D-48A4-8645-0E01F8211B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29" name="Picture 28">
            <a:extLst>
              <a:ext uri="{FF2B5EF4-FFF2-40B4-BE49-F238E27FC236}">
                <a16:creationId xmlns:a16="http://schemas.microsoft.com/office/drawing/2014/main" id="{D4B84446-184D-45CE-9532-48179EAE58C9}"/>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31" name="Picture 30">
            <a:extLst>
              <a:ext uri="{FF2B5EF4-FFF2-40B4-BE49-F238E27FC236}">
                <a16:creationId xmlns:a16="http://schemas.microsoft.com/office/drawing/2014/main" id="{C9229660-8639-44E7-B486-7436516E6B6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6">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33" name="Rectangle 32">
            <a:extLst>
              <a:ext uri="{FF2B5EF4-FFF2-40B4-BE49-F238E27FC236}">
                <a16:creationId xmlns:a16="http://schemas.microsoft.com/office/drawing/2014/main" id="{858084FA-40DB-44FC-94DA-93AA71CD69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35" name="Rectangle 34">
            <a:extLst>
              <a:ext uri="{FF2B5EF4-FFF2-40B4-BE49-F238E27FC236}">
                <a16:creationId xmlns:a16="http://schemas.microsoft.com/office/drawing/2014/main" id="{A4322390-8B58-46BE-88EB-D9FD30C087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descr="A picture containing text, sky&#10;&#10;Description automatically generated">
            <a:extLst>
              <a:ext uri="{FF2B5EF4-FFF2-40B4-BE49-F238E27FC236}">
                <a16:creationId xmlns:a16="http://schemas.microsoft.com/office/drawing/2014/main" id="{762C0B95-37CC-3755-077F-571A544DFDD8}"/>
              </a:ext>
            </a:extLst>
          </p:cNvPr>
          <p:cNvPicPr>
            <a:picLocks noChangeAspect="1"/>
          </p:cNvPicPr>
          <p:nvPr/>
        </p:nvPicPr>
        <p:blipFill rotWithShape="1">
          <a:blip r:embed="rId7">
            <a:alphaModFix amt="30000"/>
            <a:extLst>
              <a:ext uri="{BEBA8EAE-BF5A-486C-A8C5-ECC9F3942E4B}">
                <a14:imgProps xmlns:a14="http://schemas.microsoft.com/office/drawing/2010/main">
                  <a14:imgLayer r:embed="rId8">
                    <a14:imgEffect>
                      <a14:artisticBlur radius="12"/>
                    </a14:imgEffect>
                  </a14:imgLayer>
                </a14:imgProps>
              </a:ext>
              <a:ext uri="{28A0092B-C50C-407E-A947-70E740481C1C}">
                <a14:useLocalDpi xmlns:a14="http://schemas.microsoft.com/office/drawing/2010/main" val="0"/>
              </a:ext>
            </a:extLst>
          </a:blip>
          <a:srcRect t="16891" r="2" b="2"/>
          <a:stretch/>
        </p:blipFill>
        <p:spPr>
          <a:xfrm>
            <a:off x="20" y="10"/>
            <a:ext cx="12191980" cy="6864856"/>
          </a:xfrm>
          <a:prstGeom prst="rect">
            <a:avLst/>
          </a:prstGeom>
        </p:spPr>
      </p:pic>
      <p:sp>
        <p:nvSpPr>
          <p:cNvPr id="2" name="Title 1">
            <a:extLst>
              <a:ext uri="{FF2B5EF4-FFF2-40B4-BE49-F238E27FC236}">
                <a16:creationId xmlns:a16="http://schemas.microsoft.com/office/drawing/2014/main" id="{BDEE90F3-9C0D-56C2-838D-1870DC080837}"/>
              </a:ext>
            </a:extLst>
          </p:cNvPr>
          <p:cNvSpPr>
            <a:spLocks noGrp="1"/>
          </p:cNvSpPr>
          <p:nvPr>
            <p:ph type="title"/>
          </p:nvPr>
        </p:nvSpPr>
        <p:spPr>
          <a:xfrm>
            <a:off x="1522412" y="2328389"/>
            <a:ext cx="7445419" cy="2167411"/>
          </a:xfrm>
        </p:spPr>
        <p:txBody>
          <a:bodyPr vert="horz" lIns="91440" tIns="45720" rIns="91440" bIns="45720" rtlCol="0" anchor="b">
            <a:noAutofit/>
          </a:bodyPr>
          <a:lstStyle/>
          <a:p>
            <a:r>
              <a:rPr lang="en-US" sz="6600" dirty="0">
                <a:solidFill>
                  <a:schemeClr val="tx1"/>
                </a:solidFill>
              </a:rPr>
              <a:t>Problem Definition</a:t>
            </a:r>
          </a:p>
        </p:txBody>
      </p:sp>
    </p:spTree>
    <p:extLst>
      <p:ext uri="{BB962C8B-B14F-4D97-AF65-F5344CB8AC3E}">
        <p14:creationId xmlns:p14="http://schemas.microsoft.com/office/powerpoint/2010/main" val="322083854"/>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D2607E-E91C-8F3C-A10F-9E7BA7D705FE}"/>
              </a:ext>
            </a:extLst>
          </p:cNvPr>
          <p:cNvSpPr>
            <a:spLocks noGrp="1"/>
          </p:cNvSpPr>
          <p:nvPr>
            <p:ph type="title"/>
          </p:nvPr>
        </p:nvSpPr>
        <p:spPr/>
        <p:txBody>
          <a:bodyPr/>
          <a:lstStyle/>
          <a:p>
            <a:r>
              <a:rPr lang="en-US" dirty="0"/>
              <a:t>Problem Definition</a:t>
            </a:r>
          </a:p>
        </p:txBody>
      </p:sp>
      <p:sp>
        <p:nvSpPr>
          <p:cNvPr id="3" name="Content Placeholder 2">
            <a:extLst>
              <a:ext uri="{FF2B5EF4-FFF2-40B4-BE49-F238E27FC236}">
                <a16:creationId xmlns:a16="http://schemas.microsoft.com/office/drawing/2014/main" id="{3DF8AB71-0202-5D2A-4D30-3C152E64967C}"/>
              </a:ext>
            </a:extLst>
          </p:cNvPr>
          <p:cNvSpPr>
            <a:spLocks noGrp="1"/>
          </p:cNvSpPr>
          <p:nvPr>
            <p:ph idx="1"/>
          </p:nvPr>
        </p:nvSpPr>
        <p:spPr/>
        <p:txBody>
          <a:bodyPr/>
          <a:lstStyle/>
          <a:p>
            <a:r>
              <a:rPr lang="en-US" dirty="0"/>
              <a:t>Comprehensive practical guideline</a:t>
            </a:r>
          </a:p>
          <a:p>
            <a:endParaRPr lang="en-US" dirty="0"/>
          </a:p>
          <a:p>
            <a:r>
              <a:rPr lang="en-US" dirty="0"/>
              <a:t>Provide a fully-functioning example game</a:t>
            </a:r>
          </a:p>
          <a:p>
            <a:endParaRPr lang="en-US" dirty="0"/>
          </a:p>
          <a:p>
            <a:r>
              <a:rPr lang="en-US" dirty="0"/>
              <a:t>Requirements</a:t>
            </a:r>
          </a:p>
          <a:p>
            <a:pPr marL="857250" lvl="1" indent="-457200">
              <a:buFont typeface="+mj-lt"/>
              <a:buAutoNum type="arabicPeriod"/>
            </a:pPr>
            <a:r>
              <a:rPr lang="en-US" dirty="0"/>
              <a:t>Functional</a:t>
            </a:r>
          </a:p>
          <a:p>
            <a:pPr marL="857250" lvl="1" indent="-457200">
              <a:buFont typeface="+mj-lt"/>
              <a:buAutoNum type="arabicPeriod"/>
            </a:pPr>
            <a:r>
              <a:rPr lang="en-US" dirty="0"/>
              <a:t>Non-functional</a:t>
            </a:r>
          </a:p>
          <a:p>
            <a:endParaRPr lang="en-US" dirty="0"/>
          </a:p>
        </p:txBody>
      </p:sp>
    </p:spTree>
    <p:extLst>
      <p:ext uri="{BB962C8B-B14F-4D97-AF65-F5344CB8AC3E}">
        <p14:creationId xmlns:p14="http://schemas.microsoft.com/office/powerpoint/2010/main" val="18823292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Gra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924</TotalTime>
  <Words>2420</Words>
  <Application>Microsoft Office PowerPoint</Application>
  <PresentationFormat>Widescreen</PresentationFormat>
  <Paragraphs>222</Paragraphs>
  <Slides>19</Slides>
  <Notes>19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Wingdings 3</vt:lpstr>
      <vt:lpstr>Ion</vt:lpstr>
      <vt:lpstr>Streamlining The Design And Implementation Process of Dynamic Three-Dimensional Game Development</vt:lpstr>
      <vt:lpstr>Introduction</vt:lpstr>
      <vt:lpstr>Introduction</vt:lpstr>
      <vt:lpstr>Introduction</vt:lpstr>
      <vt:lpstr>Background Research</vt:lpstr>
      <vt:lpstr>Background Research</vt:lpstr>
      <vt:lpstr>Background Research</vt:lpstr>
      <vt:lpstr>Problem Definition</vt:lpstr>
      <vt:lpstr>Problem Definition</vt:lpstr>
      <vt:lpstr>Problem Definition</vt:lpstr>
      <vt:lpstr>Problem Definition</vt:lpstr>
      <vt:lpstr>Implementation Approach</vt:lpstr>
      <vt:lpstr>Implementation Approach</vt:lpstr>
      <vt:lpstr>Implementation Approach</vt:lpstr>
      <vt:lpstr>Implementation Approach</vt:lpstr>
      <vt:lpstr>Implementation Approach</vt:lpstr>
      <vt:lpstr>Implementation Approach</vt:lpstr>
      <vt:lpstr>Conclusions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Streamlining The Design And Implementation Process of Dynamic Three-Dimensional Game Development</dc:title>
  <dc:creator>Lochlann Microsoft</dc:creator>
  <cp:lastModifiedBy>Lochlann Microsoft</cp:lastModifiedBy>
  <cp:revision>66</cp:revision>
  <dcterms:created xsi:type="dcterms:W3CDTF">2023-01-04T19:03:12Z</dcterms:created>
  <dcterms:modified xsi:type="dcterms:W3CDTF">2023-04-14T23:44:34Z</dcterms:modified>
</cp:coreProperties>
</file>